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  <p:sldMasterId id="2147483706" r:id="rId6"/>
    <p:sldMasterId id="2147483770" r:id="rId7"/>
  </p:sldMasterIdLst>
  <p:notesMasterIdLst>
    <p:notesMasterId r:id="rId23"/>
  </p:notesMasterIdLst>
  <p:sldIdLst>
    <p:sldId id="2147476667" r:id="rId8"/>
    <p:sldId id="2147476227" r:id="rId9"/>
    <p:sldId id="2147476773" r:id="rId10"/>
    <p:sldId id="2147476774" r:id="rId11"/>
    <p:sldId id="2147476775" r:id="rId12"/>
    <p:sldId id="2147476761" r:id="rId13"/>
    <p:sldId id="2147476746" r:id="rId14"/>
    <p:sldId id="2147476758" r:id="rId15"/>
    <p:sldId id="2147476762" r:id="rId16"/>
    <p:sldId id="2147476768" r:id="rId17"/>
    <p:sldId id="2147476766" r:id="rId18"/>
    <p:sldId id="2147476753" r:id="rId19"/>
    <p:sldId id="2147476769" r:id="rId20"/>
    <p:sldId id="2147476745" r:id="rId21"/>
    <p:sldId id="2147476771" r:id="rId22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3B1F15-458D-D7DD-BDF6-F80467DDC69D}" name="Paul Colditz" initials="PC" userId="S::p.colditz_fairtradeafrica.net#ext#@fairtradeuk.onmicrosoft.com::13c6f753-8817-4e43-ba1d-26cfa5f0efb9" providerId="AD"/>
  <p188:author id="{6D8AB31C-46A8-FC68-E43D-CDB3AEF7C8A9}" name="Joe Savidge" initials="JS" userId="S::Joe.Savidge@fairtrade.org.uk::f5dddb73-d2e9-4624-a673-3964ea94a841" providerId="AD"/>
  <p188:author id="{0DEBB845-03AB-8D50-0449-7E1CDBC1213B}" name="LJ Loftus" initials="" userId="S::lj.loftus@fairtrade.org.uk::8b2a3b72-dcea-467d-8c1f-dc35f898743e" providerId="AD"/>
  <p188:author id="{95582667-6102-27E7-ED8E-01A166EB4B6B}" name="Guest User" initials="GU" userId="Guest User" providerId="Windows Live"/>
  <p188:author id="{1CE0758C-A6F0-C9CA-2C78-98B7731C1CE3}" name="ruth rennie" initials="rr" userId="cb8704bd956f53be" providerId="Windows Live"/>
  <p188:author id="{5ADAFEAC-2428-CE10-F236-FF54287D8558}" name="ruth.rennie" initials="ru" userId="S::ruth.rennie_rscsustainability.com#ext#@fairtradelabelling.onmicrosoft.com::2b505a7a-5556-48ae-9a36-0807fcafbd8b" providerId="AD"/>
  <p188:author id="{964CF9BE-B9EA-5A21-DDB7-41FC790807C6}" name="Andreas Kratz" initials="AK" userId="S::a.kratz@fairtrade.net::d7d5c920-c86a-4d3e-a89f-7f6fa635c0b4" providerId="AD"/>
  <p188:author id="{811231BF-251D-A336-89D7-C285718CE9E2}" name="Rosamaria Mancini" initials="RM" userId="S::r.mancini@fairtrade.net::72ad492e-2cd7-4fc3-a86d-b6a683c538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FAD4"/>
    <a:srgbClr val="000000"/>
    <a:srgbClr val="F2F2F2"/>
    <a:srgbClr val="024F6B"/>
    <a:srgbClr val="001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2DCE-ACA6-49ED-860D-1B03CE72CA52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editar los estilos de texto maestros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84C16-5D50-4AB1-9BFC-786A8454A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72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84C16-5D50-4AB1-9BFC-786A8454AA7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939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DFA7A-1714-63BF-63FE-C6526AC3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6BEC7-7FF5-8124-94AD-80730BB0C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424AC-BE27-77A9-03A2-31C61FA33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84067-7EAB-5482-EFAD-92CE5AA96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3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C701C-EACC-4CC8-F1A9-A4D9A029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2358EB-EDD1-293B-C20B-448877FA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8E837-EC4C-FD76-3615-DE25BA737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FEEC5-A68B-6D2D-2D7B-4FBE00D68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48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50515-2C52-419F-E538-77B24522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04818-DAE7-A414-8CD9-124D14741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51E93-1B3A-AE04-DE9F-D3D18C3FB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58521-FCF1-CC21-D3C1-9176E82E3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7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415F3-0AA1-94ED-6331-4171870C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6B877-99DD-A7EA-2C73-9AC2C974E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2BBB9-6F3B-59D5-8734-3020F3FA2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92AD-1230-97F2-F54A-91CE1608B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8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412A-7E83-A09A-8807-AE0C1A69E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79234-575E-010F-8DA2-98FFB0AF2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98EED-9C89-2F1D-3D7C-24CE3EF31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68D51-A832-712A-38B1-94CEB3A7F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7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F1C5-B72D-4AB0-74D3-262CCB02A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AD17E-D5CB-3561-801E-19C55E136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DB73E-B50C-6D6A-886D-7ABFDE837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1CE7A-F973-F4C2-732B-79858DBCB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6B8E-B419-EAD2-F683-56C3FC6EC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23E7-A130-D44C-0E94-15067B55E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F50B8-A9DC-88A5-6E53-0CD1FD336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AF0C1-A89B-CF31-6AFB-E82BE62AB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2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7E9A-56B7-298F-D8A5-504A68FC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4BC1A-9282-12C0-25D1-6116F7701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F92DE-DC59-01FA-521A-A54C71375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AE23-1D54-C677-1BD3-D7ACCFBB6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119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AD269-DCEE-87C0-EC4A-CEDAC90A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3A9BE-371B-CF2A-9A88-4AB795816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07EF4-BFEA-621E-8351-E70D11A8F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C54C3-A220-144A-78FB-C4481F562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2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277C-7B3E-1D92-8741-B36872DE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9B442-44A4-D148-A976-E7356F189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AB5AE-9FE3-9DD1-A778-D775197E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47BCE-35B2-F877-5E22-2D6469688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64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2A43-7DE8-B07F-A392-5C43B3539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1407C-5F3E-BE60-E897-7FCA42C24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4BE4B-FDF0-0646-4EC4-CEA981F9B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D1ABB-DD4E-73F2-4AD1-8D2825868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1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D790E-D4EB-C705-EA5B-63A4F21B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9E475-E2F0-9204-B405-EE046E241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AD1CE-E40E-5BE9-C517-407A2E832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CDB75-EF83-9750-D10D-A62D32E36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35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30FC-1AF1-5115-9738-8F7842473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32DFB-FB04-5747-FBB0-11E88B31F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01A01-1C0F-7DF1-5E7B-431A4EBF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9A842-87D3-0552-EAA5-60870F66E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95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490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65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28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17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685801" y="457200"/>
            <a:ext cx="96012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8992EDB-0643-A0F4-466F-FF24F5703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2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BB35F3E-835A-9B7E-37D4-58CF458A7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9"/>
            <a:ext cx="685800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96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  <a:noFill/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EA82049-E3F8-402A-043C-008866242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34DBAC-4BA1-040C-DDA4-3C3D4A44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D9A459-B482-29A2-CDCC-D4527291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blue&#10;&#10;Description automatically generated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t="-103" b="103"/>
          <a:stretch/>
        </p:blipFill>
        <p:spPr>
          <a:xfrm>
            <a:off x="0" y="-7044"/>
            <a:ext cx="692488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658053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F74C12-FC51-93FA-5BCB-239263EAE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57F61A-D846-EC11-6D25-687441DAD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185" r="29635" b="-185"/>
          <a:stretch/>
        </p:blipFill>
        <p:spPr>
          <a:xfrm>
            <a:off x="0" y="-7044"/>
            <a:ext cx="6924884" cy="6877744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9CA240-310B-179F-53E0-FFCE5D2A8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E8DDB6-DB5A-14BA-F439-67DCB5F5A3E6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tx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304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F2D712-5819-CF7D-0C92-B73B558F1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A16ACA-D40B-3266-C658-59043CC7752A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bg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Kuva 11">
            <a:extLst>
              <a:ext uri="{FF2B5EF4-FFF2-40B4-BE49-F238E27FC236}">
                <a16:creationId xmlns:a16="http://schemas.microsoft.com/office/drawing/2014/main" id="{A0E30E10-1F7F-6FB7-F4A7-B59EE5A49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15825" r="31180" b="1040"/>
          <a:stretch/>
        </p:blipFill>
        <p:spPr bwMode="auto">
          <a:xfrm>
            <a:off x="-1" y="-7044"/>
            <a:ext cx="4864099" cy="6865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13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298" y="1500387"/>
            <a:ext cx="8133520" cy="265907"/>
          </a:xfrm>
        </p:spPr>
        <p:txBody>
          <a:bodyPr lIns="0" tIns="0" rIns="0" bIns="0"/>
          <a:lstStyle>
            <a:lvl1pPr>
              <a:defRPr sz="1728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742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5FA325-9BA9-8D70-3340-7968E8C8B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508080" y="334578"/>
            <a:ext cx="1282219" cy="11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196A9D3-9D06-70C8-B126-AF73D58AD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FDE99B-708D-E5F2-6C06-A273251C8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0" indent="0">
              <a:buSzPct val="60000"/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71ED8-9560-E701-0475-68C36074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E2E3AF-3ED4-5804-D248-B348BE380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199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4933949" cy="3657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45B6E7-6B9B-39F9-D74E-3F86A13D8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0704F5-638A-A6F5-98B0-26268E2F1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524B62-BE0D-7FE1-1E7E-1A94D5673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B0BFC6-A71E-EE00-6042-C845A8ABD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89C8D9-4134-6912-5521-80D3C713C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FA6CA78-69E0-8F64-B1DD-FA24D3D22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ACF7-7F66-A3A9-8362-13DE42CD55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7048F-300C-5E05-56C0-0C8B226A4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962DAC2-D3B2-3592-B1B5-7FF147B77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7357C3-C345-80E8-B39C-5EE7F8EFE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3C5D28-E540-EF38-687F-919388229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86C7CB-1C92-D4B6-7A76-23BBBF990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D3EEB6B-D2D1-F496-E0C6-4BB54101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6511F-4CEC-B121-B9C0-6A58E219E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9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7298" y="1445076"/>
            <a:ext cx="3363005" cy="181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2" b="0" i="0">
                <a:solidFill>
                  <a:srgbClr val="001B6E"/>
                </a:solidFill>
                <a:latin typeface="Exo 2 Medium"/>
                <a:cs typeface="Exo 2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138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96012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8992EDB-0643-A0F4-466F-FF24F5703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BB35F3E-835A-9B7E-37D4-58CF458A7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Facebook icon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11" name="Picture 10" title="Instagram icon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12" name="Picture 11" title="Linkedin icon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18" name="Picture 17" title="Twitter icon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19" name="Picture 18" title="Youtube icon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60E81C8-3D92-1BA0-E79A-0F3FFBC02A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08883-539E-7E14-8EAE-1DF9165CE69F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044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Facebook icon">
            <a:hlinkClick r:id="rId2"/>
            <a:extLst>
              <a:ext uri="{FF2B5EF4-FFF2-40B4-BE49-F238E27FC236}">
                <a16:creationId xmlns:a16="http://schemas.microsoft.com/office/drawing/2014/main" id="{3C760D21-FFA7-AF7F-159A-F815C027A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4" name="Picture 3" title="Instagram icon">
            <a:hlinkClick r:id="rId4"/>
            <a:extLst>
              <a:ext uri="{FF2B5EF4-FFF2-40B4-BE49-F238E27FC236}">
                <a16:creationId xmlns:a16="http://schemas.microsoft.com/office/drawing/2014/main" id="{B4427101-BF35-4C89-09CB-74FCBE4B35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5" name="Picture 4" title="Linkedin icon">
            <a:hlinkClick r:id="rId6"/>
            <a:extLst>
              <a:ext uri="{FF2B5EF4-FFF2-40B4-BE49-F238E27FC236}">
                <a16:creationId xmlns:a16="http://schemas.microsoft.com/office/drawing/2014/main" id="{728A05F7-C123-1F67-8BF3-69BCF38773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7" name="Picture 6" title="Twitter icon">
            <a:hlinkClick r:id="rId8"/>
            <a:extLst>
              <a:ext uri="{FF2B5EF4-FFF2-40B4-BE49-F238E27FC236}">
                <a16:creationId xmlns:a16="http://schemas.microsoft.com/office/drawing/2014/main" id="{5B9825D4-988C-BD67-825E-47F48C4F48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8" name="Picture 7" title="Youtube icon">
            <a:hlinkClick r:id="rId10"/>
            <a:extLst>
              <a:ext uri="{FF2B5EF4-FFF2-40B4-BE49-F238E27FC236}">
                <a16:creationId xmlns:a16="http://schemas.microsoft.com/office/drawing/2014/main" id="{8DA2AA6B-DB17-3449-2305-40546BDCA3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6C83EC4D-CA2A-A975-D226-921E4A7329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2D1D3-8E64-541C-8408-097DA8712BF3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6151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9C3A-1F68-44C5-8544-42E170E88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8D06B-E4C5-4D20-3C39-F85F42E6F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AB191-05B5-DDA9-0171-FFB6967A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386-8E5D-4F5A-B9D8-9A77AD4BD02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88E93-4688-B582-0821-4FD54D85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0914D-9F41-B91C-14CE-B9B999C1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DC1D-400D-46CD-9EB1-5B1BE460D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89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20C97912-6166-4012-9A9E-07D16B26AF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66875"/>
            <a:ext cx="9900286" cy="9144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l"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4448" y="2749261"/>
            <a:ext cx="9271638" cy="283464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75000"/>
              <a:buFont typeface="Arial" panose="020B0604020202020204" pitchFamily="34" charset="0"/>
              <a:buChar char="►"/>
              <a:defRPr sz="20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06415-3956-4B3A-A239-D7E772993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42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B5F61175-00CF-43D5-8CB1-729DEC431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10591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rgbClr val="000000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rgbClr val="000000"/>
                </a:solidFill>
                <a:latin typeface="Exo Medium" pitchFamily="2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B08E942-6F53-4274-B125-18B2F69D1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2202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bg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Medium" pitchFamily="2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201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bg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Medium" pitchFamily="2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017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9311B3-6A82-4657-A487-E5392890B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Medium" pitchFamily="2" charset="0"/>
              </a:defRPr>
            </a:lvl1pPr>
          </a:lstStyle>
          <a:p>
            <a:pPr>
              <a:defRPr/>
            </a:pPr>
            <a:fld id="{E7954E3F-1C73-42F9-8A2E-F979C9BC1C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9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7">
            <a:extLst>
              <a:ext uri="{FF2B5EF4-FFF2-40B4-BE49-F238E27FC236}">
                <a16:creationId xmlns:a16="http://schemas.microsoft.com/office/drawing/2014/main" id="{FE76C3DA-0D7E-4619-A809-971866AF1AF7}"/>
              </a:ext>
            </a:extLst>
          </p:cNvPr>
          <p:cNvSpPr txBox="1"/>
          <p:nvPr userDrawn="1"/>
        </p:nvSpPr>
        <p:spPr>
          <a:xfrm>
            <a:off x="609600" y="985838"/>
            <a:ext cx="781050" cy="814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/>
            </a:pPr>
            <a:r>
              <a:rPr lang="en" sz="9600">
                <a:solidFill>
                  <a:schemeClr val="accent2"/>
                </a:solidFill>
                <a:latin typeface="Exo" pitchFamily="2" charset="0"/>
                <a:ea typeface="Exo 2"/>
                <a:cs typeface="Exo 2"/>
                <a:sym typeface="Exo 2"/>
              </a:rPr>
              <a:t>“</a:t>
            </a:r>
            <a:endParaRPr sz="9600">
              <a:solidFill>
                <a:schemeClr val="accent2"/>
              </a:solidFill>
              <a:latin typeface="Exo" pitchFamily="2" charset="0"/>
              <a:ea typeface="Exo 2"/>
              <a:cs typeface="Exo 2"/>
              <a:sym typeface="Exo 2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457200" indent="-457200">
              <a:buSzPct val="60000"/>
              <a:buFont typeface="Arial" panose="020B0604020202020204" pitchFamily="34" charset="0"/>
              <a:buChar char="►"/>
              <a:defRPr sz="3200" b="1">
                <a:solidFill>
                  <a:schemeClr val="bg1"/>
                </a:solidFill>
                <a:latin typeface="Exo SemiBold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4DB25-1556-4258-AE60-B1F58DF0E9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87CC2632-EE48-4073-996E-23374D905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0414C4-1F82-4ED2-B587-B5A541AD4B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64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342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832AB507-86DD-489B-85EB-0A554DF560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457199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2" y="2102172"/>
            <a:ext cx="4933949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1977FE-8158-4344-88C5-261257798F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76FB9A64-586C-4140-AFFF-CDFA20DD27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971A4A38-40E6-40C9-B619-B1BF155B14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C7E0FF-74B7-4113-8406-519C357930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235DB525-45B5-4054-8AF5-FBB8DB6AF5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19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3525" y="2705100"/>
            <a:ext cx="4114800" cy="274700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solidFill>
                  <a:srgbClr val="000000"/>
                </a:solidFill>
                <a:latin typeface="Exo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428750"/>
            <a:ext cx="4953000" cy="12801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631F474-FB2F-4977-A8FE-548AABA64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 sz="1400">
                <a:ln>
                  <a:noFill/>
                </a:ln>
                <a:solidFill>
                  <a:schemeClr val="bg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B868739D-729A-4664-8E94-77D8225BC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A89E1B8-6C1D-4099-846A-AA6A59DE0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94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xo Medium" pitchFamily="2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9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45D16950-D6DF-4E19-AC5C-9E147A30F5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457200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5E4E00A-AAA4-4C52-ADDD-ADF965B7F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Medium" pitchFamily="2" charset="0"/>
              </a:defRPr>
            </a:lvl1pPr>
          </a:lstStyle>
          <a:p>
            <a:pPr>
              <a:defRPr/>
            </a:pPr>
            <a:fld id="{CAD7283E-4818-4BF5-8398-234B350CC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3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C27BBF-829F-4F4F-B5C2-FE6F5236AE24}"/>
              </a:ext>
            </a:extLst>
          </p:cNvPr>
          <p:cNvSpPr/>
          <p:nvPr userDrawn="1"/>
        </p:nvSpPr>
        <p:spPr>
          <a:xfrm>
            <a:off x="1092200" y="1096963"/>
            <a:ext cx="10007600" cy="46640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Exo 2" panose="00000500000000000000" pitchFamily="50" charset="0"/>
            </a:endParaRPr>
          </a:p>
        </p:txBody>
      </p:sp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20C97912-6166-4012-9A9E-07D16B26AF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66875"/>
            <a:ext cx="9900286" cy="9144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4448" y="2749261"/>
            <a:ext cx="9271638" cy="283464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75000"/>
              <a:buFont typeface="Arial" panose="020B0604020202020204" pitchFamily="34" charset="0"/>
              <a:buChar char="►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06415-3956-4B3A-A239-D7E772993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5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B5F61175-00CF-43D5-8CB1-729DEC431D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10591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413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B08E942-6F53-4274-B125-18B2F69D1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57200"/>
            <a:ext cx="92202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642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032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9311B3-6A82-4657-A487-E5392890BD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E7954E3F-1C73-42F9-8A2E-F979C9BC1C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5" descr="Logo, icon&#10;&#10;Description automatically generated">
            <a:extLst>
              <a:ext uri="{FF2B5EF4-FFF2-40B4-BE49-F238E27FC236}">
                <a16:creationId xmlns:a16="http://schemas.microsoft.com/office/drawing/2014/main" id="{DE7497AF-3A04-4FCB-802D-243A41A64A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08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908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;p7">
            <a:extLst>
              <a:ext uri="{FF2B5EF4-FFF2-40B4-BE49-F238E27FC236}">
                <a16:creationId xmlns:a16="http://schemas.microsoft.com/office/drawing/2014/main" id="{FE76C3DA-0D7E-4619-A809-971866AF1AF7}"/>
              </a:ext>
            </a:extLst>
          </p:cNvPr>
          <p:cNvSpPr txBox="1"/>
          <p:nvPr userDrawn="1"/>
        </p:nvSpPr>
        <p:spPr>
          <a:xfrm>
            <a:off x="609600" y="985838"/>
            <a:ext cx="781050" cy="814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defRPr/>
            </a:pPr>
            <a:r>
              <a:rPr lang="en" sz="9600">
                <a:solidFill>
                  <a:schemeClr val="accent2"/>
                </a:solidFill>
                <a:latin typeface="Exo 2" panose="00000500000000000000" pitchFamily="50" charset="0"/>
                <a:ea typeface="Exo 2"/>
                <a:cs typeface="Exo 2"/>
                <a:sym typeface="Exo 2"/>
              </a:rPr>
              <a:t>“</a:t>
            </a:r>
            <a:endParaRPr sz="9600">
              <a:solidFill>
                <a:schemeClr val="accent2"/>
              </a:solidFill>
              <a:latin typeface="Exo 2" panose="00000500000000000000" pitchFamily="50" charset="0"/>
              <a:ea typeface="Exo 2"/>
              <a:cs typeface="Exo 2"/>
              <a:sym typeface="Exo 2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457200" indent="-457200">
              <a:buSzPct val="60000"/>
              <a:buFont typeface="Arial" panose="020B0604020202020204" pitchFamily="34" charset="0"/>
              <a:buChar char="►"/>
              <a:defRPr sz="3200"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4DB25-1556-4258-AE60-B1F58DF0E9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87CC2632-EE48-4073-996E-23374D905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0414C4-1F82-4ED2-B587-B5A541AD4B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866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832AB507-86DD-489B-85EB-0A554DF560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199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4933949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1977FE-8158-4344-88C5-261257798F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76FB9A64-586C-4140-AFFF-CDFA20DD27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98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ogo, icon&#10;&#10;Description automatically generated">
            <a:extLst>
              <a:ext uri="{FF2B5EF4-FFF2-40B4-BE49-F238E27FC236}">
                <a16:creationId xmlns:a16="http://schemas.microsoft.com/office/drawing/2014/main" id="{971A4A38-40E6-40C9-B619-B1BF155B14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C7E0FF-74B7-4113-8406-519C357930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35DB525-45B5-4054-8AF5-FBB8DB6AF5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83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33525" y="2705100"/>
            <a:ext cx="4114800" cy="2747009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75000"/>
              <a:buFont typeface="Arial" panose="020B0604020202020204" pitchFamily="34" charset="0"/>
              <a:buChar char="►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428750"/>
            <a:ext cx="4953000" cy="12801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631F474-FB2F-4977-A8FE-548AABA64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 sz="1400">
                <a:ln>
                  <a:noFill/>
                </a:ln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868739D-729A-4664-8E94-77D8225BC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A89E1B8-6C1D-4099-846A-AA6A59DE0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407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6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icon&#10;&#10;Description automatically generated">
            <a:extLst>
              <a:ext uri="{FF2B5EF4-FFF2-40B4-BE49-F238E27FC236}">
                <a16:creationId xmlns:a16="http://schemas.microsoft.com/office/drawing/2014/main" id="{45D16950-D6DF-4E19-AC5C-9E147A30F5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200"/>
            <a:ext cx="548640" cy="6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5E4E00A-AAA4-4C52-ADDD-ADF965B7F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CAD7283E-4818-4BF5-8398-234B350CC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2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36694"/>
            <a:ext cx="3875753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11B7-9911-B5B7-E284-AAAC7F4C85B0}"/>
              </a:ext>
            </a:extLst>
          </p:cNvPr>
          <p:cNvSpPr/>
          <p:nvPr userDrawn="1"/>
        </p:nvSpPr>
        <p:spPr>
          <a:xfrm>
            <a:off x="9654982" y="1"/>
            <a:ext cx="2537019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849" y="353134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7849" y="888746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87845" y="1751333"/>
            <a:ext cx="4674416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45" y="2622286"/>
            <a:ext cx="4674417" cy="370892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sed </a:t>
            </a:r>
            <a:r>
              <a:rPr lang="en-GB" err="1"/>
              <a:t>velit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sed dolor </a:t>
            </a:r>
            <a:r>
              <a:rPr lang="en-GB" err="1"/>
              <a:t>vel</a:t>
            </a:r>
            <a:r>
              <a:rPr lang="en-GB"/>
              <a:t> dolor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ac </a:t>
            </a:r>
            <a:r>
              <a:rPr lang="en-GB" err="1"/>
              <a:t>ut</a:t>
            </a:r>
            <a:r>
              <a:rPr lang="en-GB"/>
              <a:t> ligula. </a:t>
            </a:r>
            <a:r>
              <a:rPr lang="en-GB" err="1"/>
              <a:t>Mauris</a:t>
            </a:r>
            <a:r>
              <a:rPr lang="en-GB"/>
              <a:t> sit amet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fringilla </a:t>
            </a:r>
            <a:r>
              <a:rPr lang="en-GB" err="1"/>
              <a:t>nec</a:t>
            </a:r>
            <a:r>
              <a:rPr lang="en-GB"/>
              <a:t> at dolor. Morbi </a:t>
            </a:r>
            <a:r>
              <a:rPr lang="en-GB" err="1"/>
              <a:t>dapibus</a:t>
            </a:r>
            <a:r>
              <a:rPr lang="en-GB"/>
              <a:t> libero dui. In hac </a:t>
            </a:r>
            <a:r>
              <a:rPr lang="en-GB" err="1"/>
              <a:t>habitasse</a:t>
            </a:r>
            <a:r>
              <a:rPr lang="en-GB"/>
              <a:t> </a:t>
            </a:r>
            <a:r>
              <a:rPr lang="en-GB" err="1"/>
              <a:t>platea</a:t>
            </a:r>
            <a:r>
              <a:rPr lang="en-GB"/>
              <a:t> </a:t>
            </a:r>
            <a:r>
              <a:rPr lang="en-GB" err="1"/>
              <a:t>dictumst</a:t>
            </a:r>
            <a:r>
              <a:rPr lang="en-GB"/>
              <a:t>. Nam semper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, et tempus neque </a:t>
            </a:r>
            <a:r>
              <a:rPr lang="en-GB" err="1"/>
              <a:t>dignissim</a:t>
            </a:r>
            <a:r>
              <a:rPr lang="en-GB"/>
              <a:t> in. Duis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id vestibulum. 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187848" y="1294959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197" y="1704233"/>
            <a:ext cx="2881312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198" y="3681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8356435-11BA-38B5-F442-F08C5E01B7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5603692"/>
            <a:ext cx="1603171" cy="215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55EE434-C08B-1D94-CBC8-434B8C6DF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79094" y="5603692"/>
            <a:ext cx="2196658" cy="2154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136694"/>
            <a:ext cx="3875753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11B7-9911-B5B7-E284-AAAC7F4C85B0}"/>
              </a:ext>
            </a:extLst>
          </p:cNvPr>
          <p:cNvSpPr/>
          <p:nvPr userDrawn="1"/>
        </p:nvSpPr>
        <p:spPr>
          <a:xfrm>
            <a:off x="9654982" y="11115"/>
            <a:ext cx="2537019" cy="684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849" y="353134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7849" y="888746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87845" y="1751333"/>
            <a:ext cx="4674416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45" y="2622286"/>
            <a:ext cx="4674417" cy="370892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sed </a:t>
            </a:r>
            <a:r>
              <a:rPr lang="en-GB" err="1"/>
              <a:t>velit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sed dolor </a:t>
            </a:r>
            <a:r>
              <a:rPr lang="en-GB" err="1"/>
              <a:t>vel</a:t>
            </a:r>
            <a:r>
              <a:rPr lang="en-GB"/>
              <a:t> dolor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ac </a:t>
            </a:r>
            <a:r>
              <a:rPr lang="en-GB" err="1"/>
              <a:t>ut</a:t>
            </a:r>
            <a:r>
              <a:rPr lang="en-GB"/>
              <a:t> ligula. </a:t>
            </a:r>
            <a:r>
              <a:rPr lang="en-GB" err="1"/>
              <a:t>Mauris</a:t>
            </a:r>
            <a:r>
              <a:rPr lang="en-GB"/>
              <a:t> sit amet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fringilla </a:t>
            </a:r>
            <a:r>
              <a:rPr lang="en-GB" err="1"/>
              <a:t>nec</a:t>
            </a:r>
            <a:r>
              <a:rPr lang="en-GB"/>
              <a:t> at dolor. Morbi </a:t>
            </a:r>
            <a:r>
              <a:rPr lang="en-GB" err="1"/>
              <a:t>dapibus</a:t>
            </a:r>
            <a:r>
              <a:rPr lang="en-GB"/>
              <a:t> libero dui. In hac </a:t>
            </a:r>
            <a:r>
              <a:rPr lang="en-GB" err="1"/>
              <a:t>habitasse</a:t>
            </a:r>
            <a:r>
              <a:rPr lang="en-GB"/>
              <a:t> </a:t>
            </a:r>
            <a:r>
              <a:rPr lang="en-GB" err="1"/>
              <a:t>platea</a:t>
            </a:r>
            <a:r>
              <a:rPr lang="en-GB"/>
              <a:t> </a:t>
            </a:r>
            <a:r>
              <a:rPr lang="en-GB" err="1"/>
              <a:t>dictumst</a:t>
            </a:r>
            <a:r>
              <a:rPr lang="en-GB"/>
              <a:t>. Nam semper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, et tempus neque </a:t>
            </a:r>
            <a:r>
              <a:rPr lang="en-GB" err="1"/>
              <a:t>dignissim</a:t>
            </a:r>
            <a:r>
              <a:rPr lang="en-GB"/>
              <a:t> in. Duis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id vestibulum. 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187848" y="1294959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197" y="1704233"/>
            <a:ext cx="2881312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198" y="3681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55EE434-C08B-1D94-CBC8-434B8C6DF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4982" y="5603692"/>
            <a:ext cx="2537019" cy="215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0D895B-30BA-04C7-A85B-330884F8D8B3}"/>
              </a:ext>
            </a:extLst>
          </p:cNvPr>
          <p:cNvSpPr/>
          <p:nvPr userDrawn="1"/>
        </p:nvSpPr>
        <p:spPr>
          <a:xfrm>
            <a:off x="1" y="0"/>
            <a:ext cx="387575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A90655-E83D-E9CC-B9A0-FCCC73D698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7876" y="4611515"/>
            <a:ext cx="1" cy="208109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FCEC6B1-1128-FC67-7466-1327089CFE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8938" y="4875844"/>
            <a:ext cx="1620000" cy="3693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legreya Sans Black" pitchFamily="2" charset="0"/>
              </a:defRPr>
            </a:lvl1pPr>
            <a:lvl2pPr marL="0" indent="0" algn="ctr">
              <a:spcBef>
                <a:spcPts val="0"/>
              </a:spcBef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XXXXX%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C08F51D-5DFE-8E31-BA2A-3BEC9C1A7C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938" y="5276046"/>
            <a:ext cx="1620000" cy="215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chemeClr val="accent3"/>
                </a:solidFill>
                <a:latin typeface="Exo 2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6AA1AA0-F7CB-9788-581B-43381D55CB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938" y="5573126"/>
            <a:ext cx="1620000" cy="1846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38FC4D8-06F5-55DE-F6F1-9F4AC22DC2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02509" y="4875844"/>
            <a:ext cx="1620000" cy="3693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legreya Sans Black" pitchFamily="2" charset="0"/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XXXXX%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AA1DE287-F593-15C9-6B34-8BEA69D2D6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2509" y="5276046"/>
            <a:ext cx="1620000" cy="215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chemeClr val="accent3"/>
                </a:solidFill>
                <a:latin typeface="Exo 2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7A030F-AD86-F9CC-8E8A-225A7A9BEF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2509" y="5573125"/>
            <a:ext cx="1620000" cy="1846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</p:spTree>
    <p:extLst>
      <p:ext uri="{BB962C8B-B14F-4D97-AF65-F5344CB8AC3E}">
        <p14:creationId xmlns:p14="http://schemas.microsoft.com/office/powerpoint/2010/main" val="26129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08AD9-EFD0-F3B7-F087-AF3398896FF4}"/>
              </a:ext>
            </a:extLst>
          </p:cNvPr>
          <p:cNvSpPr/>
          <p:nvPr userDrawn="1"/>
        </p:nvSpPr>
        <p:spPr>
          <a:xfrm>
            <a:off x="13585" y="15783"/>
            <a:ext cx="5781039" cy="685799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42"/>
            <a:ext cx="5781040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31269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1166882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0001" y="2208276"/>
            <a:ext cx="5408173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78075" y="639226"/>
            <a:ext cx="4711781" cy="38493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.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60000" y="1573095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074" y="4773813"/>
            <a:ext cx="5152317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074" y="5762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</p:spTree>
    <p:extLst>
      <p:ext uri="{BB962C8B-B14F-4D97-AF65-F5344CB8AC3E}">
        <p14:creationId xmlns:p14="http://schemas.microsoft.com/office/powerpoint/2010/main" val="13108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B11AA1-0E14-8606-C818-F15AD0BC7793}"/>
              </a:ext>
            </a:extLst>
          </p:cNvPr>
          <p:cNvSpPr/>
          <p:nvPr userDrawn="1"/>
        </p:nvSpPr>
        <p:spPr>
          <a:xfrm>
            <a:off x="190501" y="76201"/>
            <a:ext cx="1191577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80FBC-B308-FBD9-391F-44D259B3814E}"/>
              </a:ext>
            </a:extLst>
          </p:cNvPr>
          <p:cNvSpPr/>
          <p:nvPr userDrawn="1"/>
        </p:nvSpPr>
        <p:spPr>
          <a:xfrm>
            <a:off x="190501" y="1086000"/>
            <a:ext cx="11828496" cy="516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9"/>
            <a:ext cx="685800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1" y="8168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024" y="2050360"/>
            <a:ext cx="10306049" cy="3661097"/>
          </a:xfrm>
          <a:prstGeom prst="rect">
            <a:avLst/>
          </a:prstGeom>
        </p:spPr>
        <p:txBody>
          <a:bodyPr>
            <a:noAutofit/>
          </a:bodyPr>
          <a:lstStyle>
            <a:lvl1pPr marL="457179" indent="-287324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2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298" y="1500387"/>
            <a:ext cx="813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17220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Haga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22957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3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Exo 2" panose="00000500000000000000" pitchFamily="50" charset="0"/>
          <a:ea typeface="+mn-ea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accent1"/>
                </a:solidFill>
                <a:latin typeface="Exo" pitchFamily="2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Haga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21884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Exo" pitchFamily="2" charset="0"/>
          <a:ea typeface="+mn-ea"/>
          <a:cs typeface="+mn-cs"/>
        </a:defRPr>
      </a:lvl2pPr>
      <a:lvl3pPr marL="9144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accent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editar el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Haga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192032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Exo 2" panose="00000500000000000000" pitchFamily="50" charset="0"/>
          <a:ea typeface="+mn-ea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24.png"/><Relationship Id="rId2" Type="http://schemas.openxmlformats.org/officeDocument/2006/relationships/audio" Target="../media/media13.mp3"/><Relationship Id="rId16" Type="http://schemas.openxmlformats.org/officeDocument/2006/relationships/image" Target="../media/image18.png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19.sv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1drv.ms/x/c/cb8704bd956f53be/EaivLuv-YDJOpGw-RJkR_XkBYMuJhbxx4IyflEJSDkI-rg?e=BnNLf3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riskmap.fairtrade.net/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1drv.ms/x/c/cb8704bd956f53be/EWD1-KBxbD5Bvb-G4iqFGpYBNgQurBOLI7OWIsw7rohvTg?e=YUDU6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sv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sv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9473-AF76-BE1B-A85C-E281E7B0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537B-061C-A5BA-7DE4-8EEC4888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42" y="1965960"/>
            <a:ext cx="11162418" cy="3182111"/>
          </a:xfrm>
        </p:spPr>
        <p:txBody>
          <a:bodyPr/>
          <a:lstStyle/>
          <a:p>
            <a:pPr algn="ctr"/>
            <a:r>
              <a:rPr lang="en-GB" noProof="0" dirty="0">
                <a:solidFill>
                  <a:schemeClr val="bg1"/>
                </a:solidFill>
              </a:rPr>
              <a:t>La evolución de las normas de Fairtrade </a:t>
            </a:r>
            <a:br>
              <a:rPr lang="en-GB" noProof="0" dirty="0">
                <a:solidFill>
                  <a:schemeClr val="bg1"/>
                </a:solidFill>
              </a:rPr>
            </a:br>
            <a:r>
              <a:rPr lang="en-GB" noProof="0" dirty="0">
                <a:solidFill>
                  <a:schemeClr val="bg1"/>
                </a:solidFill>
              </a:rPr>
              <a:t> 	</a:t>
            </a:r>
            <a:r>
              <a:rPr lang="en-GB" sz="6000" noProof="0" dirty="0">
                <a:solidFill>
                  <a:schemeClr val="bg1"/>
                </a:solidFill>
              </a:rPr>
              <a:t>Enfoque de riesgos y resultados</a:t>
            </a:r>
            <a:endParaRPr lang="en-GB" noProof="0" dirty="0">
              <a:solidFill>
                <a:schemeClr val="bg1"/>
              </a:solidFill>
            </a:endParaRPr>
          </a:p>
        </p:txBody>
      </p:sp>
      <p:pic>
        <p:nvPicPr>
          <p:cNvPr id="3" name="ElevenLabs_2026-06-16T16_53_04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7F88B2A7-4BE9-2412-FE22-A1C9BD2FD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9240" y="6334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3500">
        <p:fade/>
      </p:transition>
    </mc:Choice>
    <mc:Fallback>
      <p:transition advClick="0" advTm="2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BD209-1D11-08FE-3870-1E66AA99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7DE3BC4-86F8-07FC-D6C1-6F3C549C64D7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6EF0CC9-DCAF-7727-E9D2-51DB32491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BE178-792F-73DB-3A4D-416F48F0EF7C}"/>
              </a:ext>
            </a:extLst>
          </p:cNvPr>
          <p:cNvSpPr txBox="1"/>
          <p:nvPr/>
        </p:nvSpPr>
        <p:spPr>
          <a:xfrm>
            <a:off x="282351" y="1071077"/>
            <a:ext cx="10211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Ejemplo: </a:t>
            </a:r>
            <a:r>
              <a:rPr lang="en-US" dirty="0">
                <a:latin typeface="Exo 2"/>
                <a:cs typeface="Mongolian Baiti"/>
              </a:rPr>
              <a:t>Cuidar la salud del suelo</a:t>
            </a:r>
            <a:endParaRPr lang="en-NZ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F7B24B8-096D-86E8-49E8-B15D84EC1E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0" y="214916"/>
            <a:ext cx="10565815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Mejora continua: opciones para abordar temas de alto riesgo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CFC98E-A803-9115-40F3-2F6DC2AF7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440"/>
              </p:ext>
            </p:extLst>
          </p:nvPr>
        </p:nvGraphicFramePr>
        <p:xfrm>
          <a:off x="282351" y="1470147"/>
          <a:ext cx="11680320" cy="1329449"/>
        </p:xfrm>
        <a:graphic>
          <a:graphicData uri="http://schemas.openxmlformats.org/drawingml/2006/table">
            <a:tbl>
              <a:tblPr/>
              <a:tblGrid>
                <a:gridCol w="735919">
                  <a:extLst>
                    <a:ext uri="{9D8B030D-6E8A-4147-A177-3AD203B41FA5}">
                      <a16:colId xmlns:a16="http://schemas.microsoft.com/office/drawing/2014/main" val="1172764697"/>
                    </a:ext>
                  </a:extLst>
                </a:gridCol>
                <a:gridCol w="1325827">
                  <a:extLst>
                    <a:ext uri="{9D8B030D-6E8A-4147-A177-3AD203B41FA5}">
                      <a16:colId xmlns:a16="http://schemas.microsoft.com/office/drawing/2014/main" val="160833403"/>
                    </a:ext>
                  </a:extLst>
                </a:gridCol>
                <a:gridCol w="3857221">
                  <a:extLst>
                    <a:ext uri="{9D8B030D-6E8A-4147-A177-3AD203B41FA5}">
                      <a16:colId xmlns:a16="http://schemas.microsoft.com/office/drawing/2014/main" val="1058824416"/>
                    </a:ext>
                  </a:extLst>
                </a:gridCol>
                <a:gridCol w="967853">
                  <a:extLst>
                    <a:ext uri="{9D8B030D-6E8A-4147-A177-3AD203B41FA5}">
                      <a16:colId xmlns:a16="http://schemas.microsoft.com/office/drawing/2014/main" val="1531807271"/>
                    </a:ext>
                  </a:extLst>
                </a:gridCol>
                <a:gridCol w="1380120">
                  <a:extLst>
                    <a:ext uri="{9D8B030D-6E8A-4147-A177-3AD203B41FA5}">
                      <a16:colId xmlns:a16="http://schemas.microsoft.com/office/drawing/2014/main" val="2605362028"/>
                    </a:ext>
                  </a:extLst>
                </a:gridCol>
                <a:gridCol w="2016223">
                  <a:extLst>
                    <a:ext uri="{9D8B030D-6E8A-4147-A177-3AD203B41FA5}">
                      <a16:colId xmlns:a16="http://schemas.microsoft.com/office/drawing/2014/main" val="1462772701"/>
                    </a:ext>
                  </a:extLst>
                </a:gridCol>
                <a:gridCol w="1397157">
                  <a:extLst>
                    <a:ext uri="{9D8B030D-6E8A-4147-A177-3AD203B41FA5}">
                      <a16:colId xmlns:a16="http://schemas.microsoft.com/office/drawing/2014/main" val="2662952361"/>
                    </a:ext>
                  </a:extLst>
                </a:gridCol>
              </a:tblGrid>
              <a:tr h="6150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PRINCIPIO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TEMA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¿Ocurre esto alguna vez?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¿Se ha identificado esto en las granjas de los miembros mediante auditorías?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¿Quiénes son las personas o grupos más afectados?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NIVEL DE RIESGO 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85256"/>
                  </a:ext>
                </a:extLst>
              </a:tr>
              <a:tr h="59765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Suelo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 identificado signos de erosión o degradación del suelo?</a:t>
                      </a:r>
                    </a:p>
                  </a:txBody>
                  <a:tcPr marL="36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SÍ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Algunos miembros tienen campos en laderas empinadas donde la lluvia arrastra el suelo</a:t>
                      </a:r>
                    </a:p>
                  </a:txBody>
                  <a:tcPr marL="36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777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CF04E13-C952-01A3-ED1E-BD3DDE1E9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968" y="3164090"/>
            <a:ext cx="9466104" cy="3612206"/>
          </a:xfrm>
          <a:prstGeom prst="rect">
            <a:avLst/>
          </a:prstGeom>
        </p:spPr>
      </p:pic>
      <p:sp>
        <p:nvSpPr>
          <p:cNvPr id="7" name="Arrow: Bent-Up 6">
            <a:extLst>
              <a:ext uri="{FF2B5EF4-FFF2-40B4-BE49-F238E27FC236}">
                <a16:creationId xmlns:a16="http://schemas.microsoft.com/office/drawing/2014/main" id="{6BEBF6CC-B902-2272-7F02-E1F49BB2D8E5}"/>
              </a:ext>
            </a:extLst>
          </p:cNvPr>
          <p:cNvSpPr/>
          <p:nvPr/>
        </p:nvSpPr>
        <p:spPr>
          <a:xfrm rot="10800000">
            <a:off x="7779201" y="2898272"/>
            <a:ext cx="3605521" cy="513348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D5BD2B-476A-A781-1CDC-29717C8F5E1E}"/>
              </a:ext>
            </a:extLst>
          </p:cNvPr>
          <p:cNvSpPr/>
          <p:nvPr/>
        </p:nvSpPr>
        <p:spPr>
          <a:xfrm>
            <a:off x="2480617" y="4874054"/>
            <a:ext cx="3956759" cy="18376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1B50C0-F0A5-1BEC-4AD6-0EB0146E508A}"/>
              </a:ext>
            </a:extLst>
          </p:cNvPr>
          <p:cNvSpPr/>
          <p:nvPr/>
        </p:nvSpPr>
        <p:spPr>
          <a:xfrm>
            <a:off x="10594488" y="2188401"/>
            <a:ext cx="1368183" cy="6111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8BC555-FA04-9048-41F8-53A7C305E990}"/>
              </a:ext>
            </a:extLst>
          </p:cNvPr>
          <p:cNvSpPr/>
          <p:nvPr/>
        </p:nvSpPr>
        <p:spPr>
          <a:xfrm>
            <a:off x="7706943" y="4874054"/>
            <a:ext cx="422073" cy="18376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B90548-896C-6481-2DF3-E43AE1636427}"/>
              </a:ext>
            </a:extLst>
          </p:cNvPr>
          <p:cNvSpPr/>
          <p:nvPr/>
        </p:nvSpPr>
        <p:spPr>
          <a:xfrm>
            <a:off x="2987930" y="5094804"/>
            <a:ext cx="897361" cy="311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CC6C5EA7-5552-CB10-9A74-A76E9B5E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levenLabs_2026-06-16T16_56_12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8AEF486B-4867-9338-BBB5-944EBA518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59471" y="63698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5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AF86E-94B1-CA03-9FA4-9E348B00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Down 18">
            <a:extLst>
              <a:ext uri="{FF2B5EF4-FFF2-40B4-BE49-F238E27FC236}">
                <a16:creationId xmlns:a16="http://schemas.microsoft.com/office/drawing/2014/main" id="{18046E85-4C36-21A1-A6BD-444911FD709E}"/>
              </a:ext>
            </a:extLst>
          </p:cNvPr>
          <p:cNvSpPr/>
          <p:nvPr/>
        </p:nvSpPr>
        <p:spPr>
          <a:xfrm>
            <a:off x="9938545" y="3532523"/>
            <a:ext cx="288382" cy="76285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5ED525E-C6B0-CA2E-088E-1390F2632A45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B959FC2-5B5A-D85B-8C8E-01A7E910BA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436A6A9-EDA7-FCFD-29AA-0B45FDC0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23E83-935D-20ED-1585-7543BCB45BB4}"/>
              </a:ext>
            </a:extLst>
          </p:cNvPr>
          <p:cNvSpPr txBox="1"/>
          <p:nvPr/>
        </p:nvSpPr>
        <p:spPr>
          <a:xfrm>
            <a:off x="227416" y="1084827"/>
            <a:ext cx="10211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Ejemplos: </a:t>
            </a:r>
            <a:r>
              <a:rPr lang="en-GB" dirty="0">
                <a:latin typeface="Exo 2"/>
                <a:cs typeface="Mongolian Baiti"/>
              </a:rPr>
              <a:t>Trabajo forzoso, </a:t>
            </a:r>
            <a:r>
              <a:rPr lang="en-US" dirty="0">
                <a:latin typeface="Exo 2"/>
                <a:cs typeface="Mongolian Baiti"/>
              </a:rPr>
              <a:t>Gestión</a:t>
            </a:r>
            <a:r>
              <a:rPr lang="en-GB" dirty="0">
                <a:latin typeface="Exo 2"/>
                <a:cs typeface="Mongolian Baiti"/>
              </a:rPr>
              <a:t> del suelo</a:t>
            </a:r>
            <a:endParaRPr lang="en-NZ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A545197-3705-2295-03C2-0F304AFD8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6220"/>
            <a:ext cx="1026833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Dirigir la implementación a quienes se ven más afectados por el riesgo</a:t>
            </a:r>
          </a:p>
        </p:txBody>
      </p:sp>
      <p:sp>
        <p:nvSpPr>
          <p:cNvPr id="37" name="Arrow: Bent-Up 36">
            <a:extLst>
              <a:ext uri="{FF2B5EF4-FFF2-40B4-BE49-F238E27FC236}">
                <a16:creationId xmlns:a16="http://schemas.microsoft.com/office/drawing/2014/main" id="{995BF6F2-698A-A7E2-D169-26571D8BBE67}"/>
              </a:ext>
            </a:extLst>
          </p:cNvPr>
          <p:cNvSpPr/>
          <p:nvPr/>
        </p:nvSpPr>
        <p:spPr>
          <a:xfrm rot="10800000">
            <a:off x="6207259" y="3803194"/>
            <a:ext cx="3935392" cy="551392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Graphic 8" descr="Teacher with solid fill">
            <a:extLst>
              <a:ext uri="{FF2B5EF4-FFF2-40B4-BE49-F238E27FC236}">
                <a16:creationId xmlns:a16="http://schemas.microsoft.com/office/drawing/2014/main" id="{DC82DDA6-B334-27C3-E62C-9E8053E18E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369" y="4235365"/>
            <a:ext cx="1412576" cy="1412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9BA19-2BE1-F130-E391-5DADBB670B61}"/>
              </a:ext>
            </a:extLst>
          </p:cNvPr>
          <p:cNvSpPr txBox="1"/>
          <p:nvPr/>
        </p:nvSpPr>
        <p:spPr>
          <a:xfrm>
            <a:off x="1174599" y="5524334"/>
            <a:ext cx="25621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Dirigir las campañas de sensibilización primero a donde el riesgo es mayor</a:t>
            </a:r>
            <a:endParaRPr lang="en-NZ" sz="1600" b="1" dirty="0">
              <a:latin typeface="Exo 2" panose="000005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C4F35-8FFD-26B8-3ECF-2B94B1777ED9}"/>
              </a:ext>
            </a:extLst>
          </p:cNvPr>
          <p:cNvSpPr txBox="1"/>
          <p:nvPr/>
        </p:nvSpPr>
        <p:spPr>
          <a:xfrm>
            <a:off x="5105435" y="5499308"/>
            <a:ext cx="2562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Dirija la implementación de su política y procedimientos primero hacia donde el riesgo es mayor 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14" name="Graphic 9" descr="Clipboard Partially Checked with solid fill">
            <a:extLst>
              <a:ext uri="{FF2B5EF4-FFF2-40B4-BE49-F238E27FC236}">
                <a16:creationId xmlns:a16="http://schemas.microsoft.com/office/drawing/2014/main" id="{BAE24936-BA15-A959-7D15-108EEF7EBA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64734" y="4295375"/>
            <a:ext cx="1217717" cy="1217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87FC2E-3ACD-D10A-5FBD-D9A889F518A3}"/>
              </a:ext>
            </a:extLst>
          </p:cNvPr>
          <p:cNvSpPr txBox="1"/>
          <p:nvPr/>
        </p:nvSpPr>
        <p:spPr>
          <a:xfrm>
            <a:off x="8822606" y="5524334"/>
            <a:ext cx="25621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Dirija el monitoreo del desempeño primero hacia donde el riesgo es mayor </a:t>
            </a:r>
            <a:endParaRPr lang="en-NZ" sz="1600" b="1" dirty="0">
              <a:latin typeface="Exo 2" panose="00000500000000000000"/>
            </a:endParaRP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8C8509E5-116D-8A86-AC06-15C84FB136B0}"/>
              </a:ext>
            </a:extLst>
          </p:cNvPr>
          <p:cNvSpPr/>
          <p:nvPr/>
        </p:nvSpPr>
        <p:spPr>
          <a:xfrm rot="10800000">
            <a:off x="2422339" y="3785886"/>
            <a:ext cx="7720312" cy="551392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21" name="Graphic 20" descr="Contract with solid fill">
            <a:extLst>
              <a:ext uri="{FF2B5EF4-FFF2-40B4-BE49-F238E27FC236}">
                <a16:creationId xmlns:a16="http://schemas.microsoft.com/office/drawing/2014/main" id="{625AB3BB-0B4B-14FB-9CBC-913ED28F3A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7655" y="4390393"/>
            <a:ext cx="1111234" cy="111123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9B33303-7CB9-E2F9-B1D5-DD9BD5B05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386315"/>
              </p:ext>
            </p:extLst>
          </p:nvPr>
        </p:nvGraphicFramePr>
        <p:xfrm>
          <a:off x="227416" y="1543990"/>
          <a:ext cx="11815232" cy="2094990"/>
        </p:xfrm>
        <a:graphic>
          <a:graphicData uri="http://schemas.openxmlformats.org/drawingml/2006/table">
            <a:tbl>
              <a:tblPr/>
              <a:tblGrid>
                <a:gridCol w="715630">
                  <a:extLst>
                    <a:ext uri="{9D8B030D-6E8A-4147-A177-3AD203B41FA5}">
                      <a16:colId xmlns:a16="http://schemas.microsoft.com/office/drawing/2014/main" val="2864241825"/>
                    </a:ext>
                  </a:extLst>
                </a:gridCol>
                <a:gridCol w="1687380">
                  <a:extLst>
                    <a:ext uri="{9D8B030D-6E8A-4147-A177-3AD203B41FA5}">
                      <a16:colId xmlns:a16="http://schemas.microsoft.com/office/drawing/2014/main" val="2741180738"/>
                    </a:ext>
                  </a:extLst>
                </a:gridCol>
                <a:gridCol w="4947013">
                  <a:extLst>
                    <a:ext uri="{9D8B030D-6E8A-4147-A177-3AD203B41FA5}">
                      <a16:colId xmlns:a16="http://schemas.microsoft.com/office/drawing/2014/main" val="2586947591"/>
                    </a:ext>
                  </a:extLst>
                </a:gridCol>
                <a:gridCol w="740957">
                  <a:extLst>
                    <a:ext uri="{9D8B030D-6E8A-4147-A177-3AD203B41FA5}">
                      <a16:colId xmlns:a16="http://schemas.microsoft.com/office/drawing/2014/main" val="3084184377"/>
                    </a:ext>
                  </a:extLst>
                </a:gridCol>
                <a:gridCol w="1032046">
                  <a:extLst>
                    <a:ext uri="{9D8B030D-6E8A-4147-A177-3AD203B41FA5}">
                      <a16:colId xmlns:a16="http://schemas.microsoft.com/office/drawing/2014/main" val="2639246106"/>
                    </a:ext>
                  </a:extLst>
                </a:gridCol>
                <a:gridCol w="1576638">
                  <a:extLst>
                    <a:ext uri="{9D8B030D-6E8A-4147-A177-3AD203B41FA5}">
                      <a16:colId xmlns:a16="http://schemas.microsoft.com/office/drawing/2014/main" val="908424876"/>
                    </a:ext>
                  </a:extLst>
                </a:gridCol>
                <a:gridCol w="1115568">
                  <a:extLst>
                    <a:ext uri="{9D8B030D-6E8A-4147-A177-3AD203B41FA5}">
                      <a16:colId xmlns:a16="http://schemas.microsoft.com/office/drawing/2014/main" val="885667706"/>
                    </a:ext>
                  </a:extLst>
                </a:gridCol>
              </a:tblGrid>
              <a:tr h="40784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PRINCIPIO</a:t>
                      </a:r>
                    </a:p>
                  </a:txBody>
                  <a:tcPr marL="36000" marR="3600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TEMA</a:t>
                      </a:r>
                    </a:p>
                  </a:txBody>
                  <a:tcPr marL="36000" marR="3600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PREGUNTA</a:t>
                      </a:r>
                    </a:p>
                  </a:txBody>
                  <a:tcPr marL="36000" marR="3600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¿Ocurre esto alguna vez?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¿Se ha identificado esto en las granjas de los miembros?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¿Quiénes son las personas o grupos más afectados?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NIVEL DE RIESGO </a:t>
                      </a:r>
                    </a:p>
                  </a:txBody>
                  <a:tcPr marL="36000" marR="36000" marT="2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676698"/>
                  </a:ext>
                </a:extLst>
              </a:tr>
              <a:tr h="7079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Trabajo forzoso</a:t>
                      </a:r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90488" lvl="0" indent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¿Hay trabajadores que puedan verse obligados a trabajar porque deben dinero o no pueden regresar a casa, o porque  el empleador retiene sus documentos de identidad?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SÍ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Algunos trabajadores migrantes  se quedan más tiempo si han recibido anticipos para el alquiler </a:t>
                      </a:r>
                    </a:p>
                  </a:txBody>
                  <a:tcPr marL="270" marR="27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457036"/>
                  </a:ext>
                </a:extLst>
              </a:tr>
              <a:tr h="470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Suelo</a:t>
                      </a:r>
                      <a:endParaRPr lang="en-NZ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  ¿Ha identificado signos de erosión o degradación del suelo?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SÍ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Algunos miembros tienen campos en laderas empinadas donde la lluvia arrastra el suelo</a:t>
                      </a:r>
                    </a:p>
                  </a:txBody>
                  <a:tcPr marL="270" marR="27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Alto</a:t>
                      </a:r>
                    </a:p>
                  </a:txBody>
                  <a:tcPr marL="270" marR="270" marT="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13938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FE22851-9EF3-CE2C-F43E-862B640DFACD}"/>
              </a:ext>
            </a:extLst>
          </p:cNvPr>
          <p:cNvSpPr/>
          <p:nvPr/>
        </p:nvSpPr>
        <p:spPr>
          <a:xfrm>
            <a:off x="9348153" y="2147595"/>
            <a:ext cx="1606358" cy="735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7FC92-6C50-4322-8177-625D54E130A7}"/>
              </a:ext>
            </a:extLst>
          </p:cNvPr>
          <p:cNvSpPr/>
          <p:nvPr/>
        </p:nvSpPr>
        <p:spPr>
          <a:xfrm>
            <a:off x="9348151" y="2893937"/>
            <a:ext cx="1606359" cy="7363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6" name="ElevenLabs_2026-06-16T16_56_33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91DB7596-C9DB-DB4F-2C24-C0A4CF7B3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318" y="63278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6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500"/>
    </mc:Choice>
    <mc:Fallback>
      <p:transition spd="slow" advClick="0" advTm="4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  <p:bldP spid="37" grpId="0" animBg="1"/>
      <p:bldP spid="9" grpId="0" animBg="1"/>
      <p:bldP spid="10" grpId="0" animBg="1"/>
      <p:bldP spid="16" grpId="0" animBg="1"/>
      <p:bldP spid="17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7E87E-7D02-2955-993A-B424B183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64E91D7-18B6-DA3B-5051-B0FB1C754DBA}"/>
              </a:ext>
            </a:extLst>
          </p:cNvPr>
          <p:cNvSpPr/>
          <p:nvPr/>
        </p:nvSpPr>
        <p:spPr>
          <a:xfrm>
            <a:off x="856" y="-39319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C0DDA65-D8D8-835D-2138-963D177ADA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002F38B-0FDC-F52A-3BF7-DCF3A884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1340A5-7EA6-D506-28BC-A976D1301ECD}"/>
              </a:ext>
            </a:extLst>
          </p:cNvPr>
          <p:cNvSpPr txBox="1"/>
          <p:nvPr/>
        </p:nvSpPr>
        <p:spPr>
          <a:xfrm>
            <a:off x="625190" y="1164918"/>
            <a:ext cx="10687200" cy="43088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kern="10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Objetivo</a:t>
            </a:r>
            <a:endParaRPr lang="en-US" b="1" kern="10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Times New Roman"/>
            </a:endParaRPr>
          </a:p>
          <a:p>
            <a:pPr lvl="1">
              <a:spcAft>
                <a:spcPts val="1200"/>
              </a:spcAft>
              <a:defRPr/>
            </a:pPr>
            <a:r>
              <a:rPr lang="en-GB" noProof="0" dirty="0">
                <a:latin typeface="Exo 2" pitchFamily="2" charset="0"/>
              </a:rPr>
              <a:t>Reduce la duplicación de esfuerzos y auditorías para los productores que cuentan con múltiples certificaciones</a:t>
            </a:r>
          </a:p>
          <a:p>
            <a:pPr lvl="1">
              <a:spcAft>
                <a:spcPts val="1200"/>
              </a:spcAft>
              <a:defRPr/>
            </a:pPr>
            <a:r>
              <a:rPr lang="en-GB" sz="2000" b="1" kern="100" noProof="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Mecanismo</a:t>
            </a:r>
            <a:endParaRPr lang="en-GB" sz="2000" kern="100" noProof="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Segoe UI"/>
            </a:endParaRPr>
          </a:p>
          <a:p>
            <a:pPr marL="7429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GB" noProof="0" dirty="0">
                <a:latin typeface="Exo 2" pitchFamily="2" charset="0"/>
              </a:rPr>
              <a:t>No es un sistema de reconocimiento formal en el que se acepten otras certificaciones sin ser auditadas</a:t>
            </a:r>
          </a:p>
          <a:p>
            <a:pPr marL="7429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GB" kern="100" noProof="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Fairtrade comparará un pequeño número de certificaciones relevantes con los criterios pertinentes de Fairtrade</a:t>
            </a:r>
            <a:endParaRPr lang="en-GB" noProof="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Calibri"/>
            </a:endParaRPr>
          </a:p>
          <a:p>
            <a:pPr marL="7429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kern="10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FLOCERT considerará la evidencia (certificado válido, último informe de auditoría) para ajustar el alcance y la frecuencia de la auditoría en los temas pertinentes</a:t>
            </a:r>
            <a:endParaRPr lang="en-US" kern="100" dirty="0">
              <a:solidFill>
                <a:srgbClr val="000000"/>
              </a:solidFill>
              <a:latin typeface="Exo 2" panose="00000500000000000000" pitchFamily="50" charset="0"/>
              <a:ea typeface="Calibri"/>
              <a:cs typeface="Times New Roman"/>
            </a:endParaRPr>
          </a:p>
          <a:p>
            <a:pPr>
              <a:spcAft>
                <a:spcPts val="1200"/>
              </a:spcAft>
              <a:defRPr/>
            </a:pPr>
            <a:r>
              <a:rPr lang="en-US" sz="2000" b="1" kern="100" dirty="0">
                <a:solidFill>
                  <a:srgbClr val="000000"/>
                </a:solidFill>
                <a:latin typeface="Exo 2" panose="00000500000000000000" pitchFamily="50" charset="0"/>
                <a:ea typeface="Calibri"/>
                <a:cs typeface="Segoe UI"/>
              </a:rPr>
              <a:t>Comenzando con  </a:t>
            </a:r>
          </a:p>
          <a:p>
            <a:pPr>
              <a:spcAft>
                <a:spcPts val="1200"/>
              </a:spcAft>
              <a:defRPr/>
            </a:pPr>
            <a:endParaRPr lang="en-US" i="0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  <a:ea typeface="Calibri"/>
              <a:cs typeface="Segoe U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5BF36F84-22CA-E0AB-5525-DC9F8D1FA9FF}"/>
              </a:ext>
            </a:extLst>
          </p:cNvPr>
          <p:cNvSpPr txBox="1">
            <a:spLocks/>
          </p:cNvSpPr>
          <p:nvPr/>
        </p:nvSpPr>
        <p:spPr>
          <a:xfrm>
            <a:off x="309111" y="214916"/>
            <a:ext cx="1028092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US" sz="3200" kern="0" spc="-6" dirty="0"/>
              <a:t> Certificaciones que reducen el riesgo</a:t>
            </a:r>
            <a:endParaRPr lang="en-US" sz="315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D5C1D-7732-FB0B-9E84-C364F61D3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65" y="5041517"/>
            <a:ext cx="1505574" cy="150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80272-B35D-9EF1-03C9-DC8DDAEE1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1" b="19915"/>
          <a:stretch>
            <a:fillRect/>
          </a:stretch>
        </p:blipFill>
        <p:spPr>
          <a:xfrm>
            <a:off x="3310128" y="5041517"/>
            <a:ext cx="2390448" cy="1601566"/>
          </a:xfrm>
          <a:prstGeom prst="rect">
            <a:avLst/>
          </a:prstGeom>
        </p:spPr>
      </p:pic>
      <p:pic>
        <p:nvPicPr>
          <p:cNvPr id="3" name="ElevenLabs_2026-06-16T16_57_35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73E96194-762B-B0C8-F589-45D0C5BC9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49782" y="6347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2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889A0-88CF-CBCE-E262-A41CF42FE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292C6FA-D990-925C-2B2C-A940BBA67B3A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2B0EF51-5276-AEA3-763F-0F86D43CF4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2971EBF6-2723-A5B5-F35A-283B5366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B990BFB1-35E6-D2A8-4718-339D4560E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21581"/>
            <a:ext cx="1026833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¿Cómo influye el enfoque basado en el riesgo y los resultados en la auditoría?</a:t>
            </a:r>
            <a:endParaRPr lang="en-US" sz="3200" spc="-6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2ACCE-F010-0AC6-C95B-F7886ABB11E3}"/>
              </a:ext>
            </a:extLst>
          </p:cNvPr>
          <p:cNvSpPr txBox="1"/>
          <p:nvPr/>
        </p:nvSpPr>
        <p:spPr>
          <a:xfrm>
            <a:off x="410322" y="2257390"/>
            <a:ext cx="2562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Comparta su evaluación de riesgos con el organismo de certificación antes de la auditoría</a:t>
            </a:r>
            <a:endParaRPr lang="en-NZ" sz="1600" b="1" dirty="0">
              <a:latin typeface="Exo 2" panose="000005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879F1-16D0-8BF8-F352-8AB61CB69BFC}"/>
              </a:ext>
            </a:extLst>
          </p:cNvPr>
          <p:cNvSpPr txBox="1"/>
          <p:nvPr/>
        </p:nvSpPr>
        <p:spPr>
          <a:xfrm>
            <a:off x="3158868" y="2395889"/>
            <a:ext cx="28245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El auditor evalúa los criterios que se aplican a su caso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14" name="Graphic 9" descr="Clipboard Partially Checked with solid fill">
            <a:extLst>
              <a:ext uri="{FF2B5EF4-FFF2-40B4-BE49-F238E27FC236}">
                <a16:creationId xmlns:a16="http://schemas.microsoft.com/office/drawing/2014/main" id="{E0E2116B-6758-0173-8731-DD316EED86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8600" y="1131130"/>
            <a:ext cx="1217717" cy="1217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114CDF-BE12-6502-9662-62A1E1A4E4F1}"/>
              </a:ext>
            </a:extLst>
          </p:cNvPr>
          <p:cNvSpPr txBox="1"/>
          <p:nvPr/>
        </p:nvSpPr>
        <p:spPr>
          <a:xfrm>
            <a:off x="6208627" y="2228671"/>
            <a:ext cx="2562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Si el auditor detecta un riesgo que no figura en su evaluación de riesgos, su nivel de riesgo podría cambiar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21" name="Graphic 20" descr="Clipboard Checked with solid fill">
            <a:extLst>
              <a:ext uri="{FF2B5EF4-FFF2-40B4-BE49-F238E27FC236}">
                <a16:creationId xmlns:a16="http://schemas.microsoft.com/office/drawing/2014/main" id="{E7C47733-4786-154D-EFC3-D4DFACE0CD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53053" y="1060981"/>
            <a:ext cx="1223542" cy="1223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6A769-4A12-17C1-7771-5D34BC6BD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6" b="-16444"/>
          <a:stretch>
            <a:fillRect/>
          </a:stretch>
        </p:blipFill>
        <p:spPr>
          <a:xfrm>
            <a:off x="334157" y="3627330"/>
            <a:ext cx="1429899" cy="2024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63C3C4-1D32-AE21-C58E-3C71D4F6A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" b="6860"/>
          <a:stretch/>
        </p:blipFill>
        <p:spPr>
          <a:xfrm>
            <a:off x="334157" y="5517627"/>
            <a:ext cx="3392367" cy="923330"/>
          </a:xfrm>
          <a:prstGeom prst="rect">
            <a:avLst/>
          </a:prstGeom>
        </p:spPr>
      </p:pic>
      <p:pic>
        <p:nvPicPr>
          <p:cNvPr id="24" name="Graphic 23" descr="Share with solid fill">
            <a:extLst>
              <a:ext uri="{FF2B5EF4-FFF2-40B4-BE49-F238E27FC236}">
                <a16:creationId xmlns:a16="http://schemas.microsoft.com/office/drawing/2014/main" id="{824092DB-D372-AE00-E429-C3C8404D02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4490" y="1249660"/>
            <a:ext cx="9144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B0C684-FCC2-7DCD-AFDD-524C9FE95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"/>
          <a:stretch>
            <a:fillRect/>
          </a:stretch>
        </p:blipFill>
        <p:spPr>
          <a:xfrm>
            <a:off x="3068200" y="3305889"/>
            <a:ext cx="3051603" cy="17164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AD8A1F-1A0A-9F16-C8D4-4400579C81F9}"/>
              </a:ext>
            </a:extLst>
          </p:cNvPr>
          <p:cNvSpPr txBox="1"/>
          <p:nvPr/>
        </p:nvSpPr>
        <p:spPr>
          <a:xfrm>
            <a:off x="7234167" y="994985"/>
            <a:ext cx="967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anose="020B0A040201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!</a:t>
            </a:r>
            <a:endParaRPr lang="en-NZ" sz="9600" dirty="0">
              <a:latin typeface="Arial Black" panose="020B0A04020102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0" name="Graphic 29" descr="Diploma with solid fill">
            <a:extLst>
              <a:ext uri="{FF2B5EF4-FFF2-40B4-BE49-F238E27FC236}">
                <a16:creationId xmlns:a16="http://schemas.microsoft.com/office/drawing/2014/main" id="{22AA5B59-645A-23EF-3D52-8FAC3B858B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01118" y="5540993"/>
            <a:ext cx="1223542" cy="12235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869818-1C7C-F210-C09F-79F5FF346249}"/>
              </a:ext>
            </a:extLst>
          </p:cNvPr>
          <p:cNvSpPr txBox="1"/>
          <p:nvPr/>
        </p:nvSpPr>
        <p:spPr>
          <a:xfrm>
            <a:off x="9152211" y="2246539"/>
            <a:ext cx="30397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Exo 2" panose="00000500000000000000"/>
              </a:rPr>
              <a:t>Cumpla con los criterios pertinentes para el nuevo nivel de riesgo que se va a certificar</a:t>
            </a:r>
            <a:endParaRPr lang="en-NZ" sz="1600" b="1" dirty="0">
              <a:latin typeface="Exo 2" panose="0000050000000000000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B5DE4E-ADBB-AAEF-70DD-C0C668C6F0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4406" y="5335673"/>
            <a:ext cx="3838947" cy="1285615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3E45BD0-059D-9A2C-B3C6-992A8147BEFC}"/>
              </a:ext>
            </a:extLst>
          </p:cNvPr>
          <p:cNvSpPr/>
          <p:nvPr/>
        </p:nvSpPr>
        <p:spPr>
          <a:xfrm>
            <a:off x="5983373" y="6389232"/>
            <a:ext cx="3498955" cy="270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4DD9F619-9B1A-D291-98A7-5859EFD5F6C7}"/>
              </a:ext>
            </a:extLst>
          </p:cNvPr>
          <p:cNvSpPr/>
          <p:nvPr/>
        </p:nvSpPr>
        <p:spPr>
          <a:xfrm rot="18903189">
            <a:off x="2145717" y="4724238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EAB7E7-FFFA-3D24-9790-7B51CCA7FD53}"/>
              </a:ext>
            </a:extLst>
          </p:cNvPr>
          <p:cNvSpPr/>
          <p:nvPr/>
        </p:nvSpPr>
        <p:spPr>
          <a:xfrm rot="2475555">
            <a:off x="6391140" y="4617456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FB22BC7C-3E77-0961-F580-5D43A4827403}"/>
              </a:ext>
            </a:extLst>
          </p:cNvPr>
          <p:cNvSpPr/>
          <p:nvPr/>
        </p:nvSpPr>
        <p:spPr>
          <a:xfrm rot="18809171">
            <a:off x="9237393" y="5211504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0347E8C6-C9D6-CF64-52C2-83097B7B69C3}"/>
              </a:ext>
            </a:extLst>
          </p:cNvPr>
          <p:cNvSpPr/>
          <p:nvPr/>
        </p:nvSpPr>
        <p:spPr>
          <a:xfrm rot="5400000">
            <a:off x="11031633" y="5114469"/>
            <a:ext cx="809617" cy="46935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04242D5-24A5-5C45-DE36-8D7834A1E6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3"/>
          <a:stretch>
            <a:fillRect/>
          </a:stretch>
        </p:blipFill>
        <p:spPr>
          <a:xfrm>
            <a:off x="8770743" y="3368910"/>
            <a:ext cx="3213569" cy="137068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2660491D-A20B-95C0-6053-F06B57C7F4C6}"/>
              </a:ext>
            </a:extLst>
          </p:cNvPr>
          <p:cNvSpPr/>
          <p:nvPr/>
        </p:nvSpPr>
        <p:spPr>
          <a:xfrm>
            <a:off x="8567927" y="4224203"/>
            <a:ext cx="3556733" cy="5464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ElevenLabs_2026-06-16T16_57_53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A21A6E5-520B-EF23-6D7E-B43F0FC9E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85600" y="6418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500"/>
    </mc:Choice>
    <mc:Fallback>
      <p:transition spd="slow" advClick="0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6" grpId="0" animBg="1"/>
      <p:bldP spid="28" grpId="0"/>
      <p:bldP spid="31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C03A-F52B-5E5E-0140-8F79B5C4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orakulmio 28">
            <a:extLst>
              <a:ext uri="{FF2B5EF4-FFF2-40B4-BE49-F238E27FC236}">
                <a16:creationId xmlns:a16="http://schemas.microsoft.com/office/drawing/2014/main" id="{6F4852C8-EF69-FE43-6B50-548A71BE8417}"/>
              </a:ext>
            </a:extLst>
          </p:cNvPr>
          <p:cNvSpPr/>
          <p:nvPr/>
        </p:nvSpPr>
        <p:spPr>
          <a:xfrm>
            <a:off x="481523" y="2255205"/>
            <a:ext cx="1993150" cy="2467392"/>
          </a:xfrm>
          <a:prstGeom prst="rect">
            <a:avLst/>
          </a:prstGeom>
          <a:solidFill>
            <a:srgbClr val="C7FF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Nuoli: Oikea 41">
            <a:extLst>
              <a:ext uri="{FF2B5EF4-FFF2-40B4-BE49-F238E27FC236}">
                <a16:creationId xmlns:a16="http://schemas.microsoft.com/office/drawing/2014/main" id="{EC7C47A5-1446-052C-8910-AB76F174E3BE}"/>
              </a:ext>
            </a:extLst>
          </p:cNvPr>
          <p:cNvSpPr/>
          <p:nvPr/>
        </p:nvSpPr>
        <p:spPr>
          <a:xfrm>
            <a:off x="1284916" y="3895129"/>
            <a:ext cx="1108954" cy="810000"/>
          </a:xfrm>
          <a:prstGeom prst="rightArrow">
            <a:avLst>
              <a:gd name="adj1" fmla="val 74204"/>
              <a:gd name="adj2" fmla="val 48119"/>
            </a:avLst>
          </a:prstGeom>
          <a:solidFill>
            <a:srgbClr val="FAF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Nuoli: Oikea 39">
            <a:extLst>
              <a:ext uri="{FF2B5EF4-FFF2-40B4-BE49-F238E27FC236}">
                <a16:creationId xmlns:a16="http://schemas.microsoft.com/office/drawing/2014/main" id="{A0D29A6E-9FCB-4735-EE25-4EA1969FE1FA}"/>
              </a:ext>
            </a:extLst>
          </p:cNvPr>
          <p:cNvSpPr/>
          <p:nvPr/>
        </p:nvSpPr>
        <p:spPr>
          <a:xfrm>
            <a:off x="1284857" y="3094237"/>
            <a:ext cx="1108954" cy="810000"/>
          </a:xfrm>
          <a:prstGeom prst="rightArrow">
            <a:avLst>
              <a:gd name="adj1" fmla="val 74204"/>
              <a:gd name="adj2" fmla="val 48119"/>
            </a:avLst>
          </a:prstGeom>
          <a:solidFill>
            <a:srgbClr val="FF9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Nuoli: Oikea 37">
            <a:extLst>
              <a:ext uri="{FF2B5EF4-FFF2-40B4-BE49-F238E27FC236}">
                <a16:creationId xmlns:a16="http://schemas.microsoft.com/office/drawing/2014/main" id="{AC107EDA-E0D7-2472-F4CF-C7ED285E49CA}"/>
              </a:ext>
            </a:extLst>
          </p:cNvPr>
          <p:cNvSpPr/>
          <p:nvPr/>
        </p:nvSpPr>
        <p:spPr>
          <a:xfrm>
            <a:off x="1284916" y="2289329"/>
            <a:ext cx="1108954" cy="810000"/>
          </a:xfrm>
          <a:prstGeom prst="rightArrow">
            <a:avLst>
              <a:gd name="adj1" fmla="val 74204"/>
              <a:gd name="adj2" fmla="val 48119"/>
            </a:avLst>
          </a:prstGeom>
          <a:solidFill>
            <a:srgbClr val="FF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0D541050-BF65-CBBF-DC05-0CDF679D2BD7}"/>
              </a:ext>
            </a:extLst>
          </p:cNvPr>
          <p:cNvSpPr txBox="1"/>
          <p:nvPr/>
        </p:nvSpPr>
        <p:spPr>
          <a:xfrm>
            <a:off x="1266916" y="4020850"/>
            <a:ext cx="945932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Riesgo bajo</a:t>
            </a: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65084EED-5D2C-EF25-53A2-48B1A76D0A6C}"/>
              </a:ext>
            </a:extLst>
          </p:cNvPr>
          <p:cNvSpPr txBox="1"/>
          <p:nvPr/>
        </p:nvSpPr>
        <p:spPr>
          <a:xfrm>
            <a:off x="1266916" y="2426811"/>
            <a:ext cx="1010779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Riesgo alto</a:t>
            </a: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87DD9965-9728-009E-D5F6-C0DD4559C77B}"/>
              </a:ext>
            </a:extLst>
          </p:cNvPr>
          <p:cNvSpPr txBox="1"/>
          <p:nvPr/>
        </p:nvSpPr>
        <p:spPr>
          <a:xfrm>
            <a:off x="1265307" y="3211581"/>
            <a:ext cx="1138118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Riesgo medio</a:t>
            </a:r>
          </a:p>
        </p:txBody>
      </p:sp>
      <p:sp>
        <p:nvSpPr>
          <p:cNvPr id="56" name="Suorakulmio 55">
            <a:extLst>
              <a:ext uri="{FF2B5EF4-FFF2-40B4-BE49-F238E27FC236}">
                <a16:creationId xmlns:a16="http://schemas.microsoft.com/office/drawing/2014/main" id="{7E11454D-0082-C2F3-595F-FBF5E58C31D8}"/>
              </a:ext>
            </a:extLst>
          </p:cNvPr>
          <p:cNvSpPr/>
          <p:nvPr/>
        </p:nvSpPr>
        <p:spPr>
          <a:xfrm>
            <a:off x="-14671" y="5124698"/>
            <a:ext cx="12206671" cy="1743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Suorakulmio 62">
            <a:extLst>
              <a:ext uri="{FF2B5EF4-FFF2-40B4-BE49-F238E27FC236}">
                <a16:creationId xmlns:a16="http://schemas.microsoft.com/office/drawing/2014/main" id="{4F74ED63-76DB-12EF-64BB-BE4E7F2C780E}"/>
              </a:ext>
            </a:extLst>
          </p:cNvPr>
          <p:cNvSpPr/>
          <p:nvPr/>
        </p:nvSpPr>
        <p:spPr>
          <a:xfrm>
            <a:off x="7057772" y="5038116"/>
            <a:ext cx="2091458" cy="5946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18">
            <a:extLst>
              <a:ext uri="{FF2B5EF4-FFF2-40B4-BE49-F238E27FC236}">
                <a16:creationId xmlns:a16="http://schemas.microsoft.com/office/drawing/2014/main" id="{B5E4F63E-B875-13A1-81A2-1E2AD83D72EA}"/>
              </a:ext>
            </a:extLst>
          </p:cNvPr>
          <p:cNvSpPr txBox="1"/>
          <p:nvPr/>
        </p:nvSpPr>
        <p:spPr>
          <a:xfrm>
            <a:off x="7229804" y="5087464"/>
            <a:ext cx="164816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Certificación Fairtrade</a:t>
            </a: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556EFCFE-7256-56F5-3933-64193A4EDC08}"/>
              </a:ext>
            </a:extLst>
          </p:cNvPr>
          <p:cNvSpPr txBox="1"/>
          <p:nvPr/>
        </p:nvSpPr>
        <p:spPr>
          <a:xfrm>
            <a:off x="560358" y="5360297"/>
            <a:ext cx="1950812" cy="92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Mongolian Baiti" panose="03000500000000000000" pitchFamily="66" charset="0"/>
              </a:rPr>
              <a:t>Garantizar que las medidas se basen en el nivel de riesgo por cultivo y país</a:t>
            </a:r>
          </a:p>
        </p:txBody>
      </p:sp>
      <p:sp>
        <p:nvSpPr>
          <p:cNvPr id="92" name="Arrow: Down 9">
            <a:extLst>
              <a:ext uri="{FF2B5EF4-FFF2-40B4-BE49-F238E27FC236}">
                <a16:creationId xmlns:a16="http://schemas.microsoft.com/office/drawing/2014/main" id="{0F3A8396-CC7E-D30B-DF6D-9194F2CA4AEC}"/>
              </a:ext>
            </a:extLst>
          </p:cNvPr>
          <p:cNvSpPr/>
          <p:nvPr/>
        </p:nvSpPr>
        <p:spPr>
          <a:xfrm flipV="1">
            <a:off x="1182197" y="5135393"/>
            <a:ext cx="673317" cy="2389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Arrow: Down 10">
            <a:extLst>
              <a:ext uri="{FF2B5EF4-FFF2-40B4-BE49-F238E27FC236}">
                <a16:creationId xmlns:a16="http://schemas.microsoft.com/office/drawing/2014/main" id="{E75D1F7B-2AFF-7650-95D9-1AA1DDA95F1E}"/>
              </a:ext>
            </a:extLst>
          </p:cNvPr>
          <p:cNvSpPr/>
          <p:nvPr/>
        </p:nvSpPr>
        <p:spPr>
          <a:xfrm flipV="1">
            <a:off x="3516016" y="5133880"/>
            <a:ext cx="673317" cy="2389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Arrow: Down 11">
            <a:extLst>
              <a:ext uri="{FF2B5EF4-FFF2-40B4-BE49-F238E27FC236}">
                <a16:creationId xmlns:a16="http://schemas.microsoft.com/office/drawing/2014/main" id="{43A8CB1D-D9AB-13C7-CFE9-82E96A14ABBF}"/>
              </a:ext>
            </a:extLst>
          </p:cNvPr>
          <p:cNvSpPr/>
          <p:nvPr/>
        </p:nvSpPr>
        <p:spPr>
          <a:xfrm flipV="1">
            <a:off x="5357820" y="5127893"/>
            <a:ext cx="673317" cy="23891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8">
            <a:extLst>
              <a:ext uri="{FF2B5EF4-FFF2-40B4-BE49-F238E27FC236}">
                <a16:creationId xmlns:a16="http://schemas.microsoft.com/office/drawing/2014/main" id="{A272F443-EC06-0FCB-89EC-40AC78408623}"/>
              </a:ext>
            </a:extLst>
          </p:cNvPr>
          <p:cNvSpPr txBox="1"/>
          <p:nvPr/>
        </p:nvSpPr>
        <p:spPr>
          <a:xfrm>
            <a:off x="2763283" y="5360297"/>
            <a:ext cx="2159954" cy="92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0" fontAlgn="base" latinLnBrk="0" hangingPunct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Apoyar a las organizaciones de productores para que comprendan los riesgos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Exo 2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102" name="TextBox 17">
            <a:extLst>
              <a:ext uri="{FF2B5EF4-FFF2-40B4-BE49-F238E27FC236}">
                <a16:creationId xmlns:a16="http://schemas.microsoft.com/office/drawing/2014/main" id="{CE0BA196-BD90-DAF4-0E44-6EA355C3A124}"/>
              </a:ext>
            </a:extLst>
          </p:cNvPr>
          <p:cNvSpPr txBox="1"/>
          <p:nvPr/>
        </p:nvSpPr>
        <p:spPr>
          <a:xfrm>
            <a:off x="4876300" y="5353598"/>
            <a:ext cx="1644928" cy="92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0" fontAlgn="base" latinLnBrk="0" hangingPunct="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Reducir la duplicación de esfuerzos y auditorías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F8A59CC-AF4E-356A-FCEF-34B674047F3C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FC6842C-0027-B295-1D50-C9DF7078D7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99" y="245396"/>
            <a:ext cx="9641748" cy="50216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lang="en-US" sz="3200" spc="-6" dirty="0"/>
              <a:t>Cinco pasos clave del Enfoque de Riesgos y Resultados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FAEC790-9713-2B2C-A504-B562ED5287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1B1A374-DAD3-E927-DAEA-2C94A421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Suorakulmio 124">
            <a:extLst>
              <a:ext uri="{FF2B5EF4-FFF2-40B4-BE49-F238E27FC236}">
                <a16:creationId xmlns:a16="http://schemas.microsoft.com/office/drawing/2014/main" id="{770C8A28-1498-911D-AD73-9447D7D4FFCF}"/>
              </a:ext>
            </a:extLst>
          </p:cNvPr>
          <p:cNvSpPr/>
          <p:nvPr/>
        </p:nvSpPr>
        <p:spPr>
          <a:xfrm>
            <a:off x="7057774" y="5659339"/>
            <a:ext cx="2091458" cy="660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D6A41983-14AF-3692-54B3-33531021E2BE}"/>
              </a:ext>
            </a:extLst>
          </p:cNvPr>
          <p:cNvSpPr txBox="1"/>
          <p:nvPr/>
        </p:nvSpPr>
        <p:spPr>
          <a:xfrm>
            <a:off x="7229803" y="5772809"/>
            <a:ext cx="1756913" cy="53860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Declaraciones de Comercio Justo</a:t>
            </a:r>
          </a:p>
        </p:txBody>
      </p:sp>
      <p:sp>
        <p:nvSpPr>
          <p:cNvPr id="127" name="Nuoli: Oikea 126">
            <a:extLst>
              <a:ext uri="{FF2B5EF4-FFF2-40B4-BE49-F238E27FC236}">
                <a16:creationId xmlns:a16="http://schemas.microsoft.com/office/drawing/2014/main" id="{5AAC9C2C-947D-9F9B-C911-5DF49AD1C941}"/>
              </a:ext>
            </a:extLst>
          </p:cNvPr>
          <p:cNvSpPr/>
          <p:nvPr/>
        </p:nvSpPr>
        <p:spPr>
          <a:xfrm rot="5400000">
            <a:off x="7929975" y="5457469"/>
            <a:ext cx="255437" cy="4994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Nuoli: Taipunut 14">
            <a:extLst>
              <a:ext uri="{FF2B5EF4-FFF2-40B4-BE49-F238E27FC236}">
                <a16:creationId xmlns:a16="http://schemas.microsoft.com/office/drawing/2014/main" id="{34556720-8E5C-9571-DB39-5A676BE50441}"/>
              </a:ext>
            </a:extLst>
          </p:cNvPr>
          <p:cNvSpPr/>
          <p:nvPr/>
        </p:nvSpPr>
        <p:spPr>
          <a:xfrm rot="10800000">
            <a:off x="9256486" y="4851488"/>
            <a:ext cx="1486223" cy="1275139"/>
          </a:xfrm>
          <a:prstGeom prst="bentArrow">
            <a:avLst>
              <a:gd name="adj1" fmla="val 10298"/>
              <a:gd name="adj2" fmla="val 11395"/>
              <a:gd name="adj3" fmla="val 10502"/>
              <a:gd name="adj4" fmla="val 44709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kstiruutu 4">
            <a:extLst>
              <a:ext uri="{FF2B5EF4-FFF2-40B4-BE49-F238E27FC236}">
                <a16:creationId xmlns:a16="http://schemas.microsoft.com/office/drawing/2014/main" id="{25A1331C-BF7F-113D-5DCD-F776462EF852}"/>
              </a:ext>
            </a:extLst>
          </p:cNvPr>
          <p:cNvSpPr txBox="1"/>
          <p:nvPr/>
        </p:nvSpPr>
        <p:spPr>
          <a:xfrm>
            <a:off x="489177" y="6311051"/>
            <a:ext cx="97372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Aprovechar las herramientas de riesgo de Fairtrade existentes: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 Mapa de Riesgos de Fairtrade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+mn-cs"/>
              </a:rPr>
              <a:t>y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las Herramientas de Evaluación de Riesgos para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 SPO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y 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 HLO</a:t>
            </a:r>
            <a:r>
              <a:rPr kumimoji="0" lang="en-GB" sz="14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Nuoli: Viisikulmio 10">
            <a:extLst>
              <a:ext uri="{FF2B5EF4-FFF2-40B4-BE49-F238E27FC236}">
                <a16:creationId xmlns:a16="http://schemas.microsoft.com/office/drawing/2014/main" id="{FA6926AB-7F78-DB76-C84E-563390F2900A}"/>
              </a:ext>
            </a:extLst>
          </p:cNvPr>
          <p:cNvSpPr/>
          <p:nvPr/>
        </p:nvSpPr>
        <p:spPr>
          <a:xfrm>
            <a:off x="4460552" y="2258048"/>
            <a:ext cx="1971938" cy="2470295"/>
          </a:xfrm>
          <a:prstGeom prst="homePlate">
            <a:avLst>
              <a:gd name="adj" fmla="val 19062"/>
            </a:avLst>
          </a:prstGeom>
          <a:solidFill>
            <a:srgbClr val="0AFA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14C8648F-69CD-E967-5D94-5A35EE8F277C}"/>
              </a:ext>
            </a:extLst>
          </p:cNvPr>
          <p:cNvSpPr txBox="1"/>
          <p:nvPr/>
        </p:nvSpPr>
        <p:spPr>
          <a:xfrm>
            <a:off x="377506" y="1100974"/>
            <a:ext cx="21743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1. Identificación de riesgos basada en el Mapa de Riesgos de Fairtrade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FED9A17-636C-BFCF-54BD-8073BB480CD2}"/>
              </a:ext>
            </a:extLst>
          </p:cNvPr>
          <p:cNvSpPr txBox="1"/>
          <p:nvPr/>
        </p:nvSpPr>
        <p:spPr>
          <a:xfrm>
            <a:off x="2778500" y="1104615"/>
            <a:ext cx="1903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2. Autoevaluación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BA86A11-7E06-4341-6AC3-B528233A93B3}"/>
              </a:ext>
            </a:extLst>
          </p:cNvPr>
          <p:cNvSpPr txBox="1"/>
          <p:nvPr/>
        </p:nvSpPr>
        <p:spPr>
          <a:xfrm>
            <a:off x="4734461" y="1106133"/>
            <a:ext cx="1971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3. Certificaciones que reducen el riesgo 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D71BE257-0B2F-F8E8-AB18-D64A43C27C65}"/>
              </a:ext>
            </a:extLst>
          </p:cNvPr>
          <p:cNvSpPr txBox="1"/>
          <p:nvPr/>
        </p:nvSpPr>
        <p:spPr>
          <a:xfrm>
            <a:off x="6661859" y="1095308"/>
            <a:ext cx="2656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4. Implementación prioritaria de criterios sociales y ambientales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3308D0E8-48A9-5A4F-A94A-6CDCF37E4896}"/>
              </a:ext>
            </a:extLst>
          </p:cNvPr>
          <p:cNvSpPr txBox="1"/>
          <p:nvPr/>
        </p:nvSpPr>
        <p:spPr>
          <a:xfrm>
            <a:off x="9446585" y="1081979"/>
            <a:ext cx="2439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62706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  <a:ea typeface="+mn-ea"/>
                <a:cs typeface="Mongolian Baiti" panose="03000500000000000000" pitchFamily="66" charset="0"/>
              </a:rPr>
              <a:t>5. Enlace a más apoyo para la mitigación de riesgos y el impacto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F1A8C7FC-B034-72E7-9619-AF4A89292354}"/>
              </a:ext>
            </a:extLst>
          </p:cNvPr>
          <p:cNvSpPr/>
          <p:nvPr/>
        </p:nvSpPr>
        <p:spPr>
          <a:xfrm>
            <a:off x="6910377" y="2252514"/>
            <a:ext cx="2238855" cy="2470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B3AB76C3-4A9D-F8C6-8551-2C8EF21C9B5A}"/>
              </a:ext>
            </a:extLst>
          </p:cNvPr>
          <p:cNvSpPr/>
          <p:nvPr/>
        </p:nvSpPr>
        <p:spPr>
          <a:xfrm>
            <a:off x="9789307" y="4146935"/>
            <a:ext cx="173010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577F19D5-2B2B-BD1E-4FDC-828E209E3332}"/>
              </a:ext>
            </a:extLst>
          </p:cNvPr>
          <p:cNvSpPr/>
          <p:nvPr/>
        </p:nvSpPr>
        <p:spPr>
          <a:xfrm>
            <a:off x="9789307" y="2889188"/>
            <a:ext cx="173010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54FAFA0C-3E12-EC03-A3C8-E6E1ECEF71F4}"/>
              </a:ext>
            </a:extLst>
          </p:cNvPr>
          <p:cNvSpPr/>
          <p:nvPr/>
        </p:nvSpPr>
        <p:spPr>
          <a:xfrm>
            <a:off x="9789307" y="2252301"/>
            <a:ext cx="1730104" cy="576000"/>
          </a:xfrm>
          <a:prstGeom prst="rect">
            <a:avLst/>
          </a:prstGeom>
          <a:solidFill>
            <a:srgbClr val="B760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CC4E9365-9C27-CACC-F3CE-815EA0F0E27B}"/>
              </a:ext>
            </a:extLst>
          </p:cNvPr>
          <p:cNvSpPr/>
          <p:nvPr/>
        </p:nvSpPr>
        <p:spPr>
          <a:xfrm>
            <a:off x="9796639" y="3521156"/>
            <a:ext cx="1730104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17123823-378E-B864-D616-49AD626A7DC7}"/>
              </a:ext>
            </a:extLst>
          </p:cNvPr>
          <p:cNvSpPr txBox="1"/>
          <p:nvPr/>
        </p:nvSpPr>
        <p:spPr>
          <a:xfrm rot="16200000">
            <a:off x="-425487" y="3300940"/>
            <a:ext cx="2294985" cy="3770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Mapa de riesgos de Fairtrade 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A88A8277-6481-99C3-F34A-C5A3144ADD86}"/>
              </a:ext>
            </a:extLst>
          </p:cNvPr>
          <p:cNvSpPr/>
          <p:nvPr/>
        </p:nvSpPr>
        <p:spPr>
          <a:xfrm>
            <a:off x="7045196" y="2378025"/>
            <a:ext cx="1530000" cy="684000"/>
          </a:xfrm>
          <a:prstGeom prst="rect">
            <a:avLst/>
          </a:prstGeom>
          <a:solidFill>
            <a:srgbClr val="FF6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6429F799-8E67-4746-93D9-F6C66489A03E}"/>
              </a:ext>
            </a:extLst>
          </p:cNvPr>
          <p:cNvSpPr txBox="1"/>
          <p:nvPr/>
        </p:nvSpPr>
        <p:spPr>
          <a:xfrm>
            <a:off x="7018639" y="2343200"/>
            <a:ext cx="1556571" cy="79868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b="1" dirty="0">
                <a:solidFill>
                  <a:srgbClr val="000000"/>
                </a:solidFill>
              </a:rPr>
              <a:t>Conjunto </a:t>
            </a:r>
            <a:r>
              <a:rPr lang="en-GB" b="1" dirty="0" err="1">
                <a:solidFill>
                  <a:srgbClr val="000000"/>
                </a:solidFill>
              </a:rPr>
              <a:t>completo</a:t>
            </a:r>
            <a:r>
              <a:rPr lang="en-GB" b="1" dirty="0">
                <a:solidFill>
                  <a:srgbClr val="000000"/>
                </a:solidFill>
              </a:rPr>
              <a:t> de </a:t>
            </a:r>
            <a:r>
              <a:rPr lang="en-GB" b="1" dirty="0" err="1">
                <a:solidFill>
                  <a:srgbClr val="000000"/>
                </a:solidFill>
              </a:rPr>
              <a:t>criterios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E82FFA59-BB47-7910-6FFD-0CADCFBDDC91}"/>
              </a:ext>
            </a:extLst>
          </p:cNvPr>
          <p:cNvSpPr/>
          <p:nvPr/>
        </p:nvSpPr>
        <p:spPr>
          <a:xfrm>
            <a:off x="7045081" y="3151379"/>
            <a:ext cx="1530000" cy="684000"/>
          </a:xfrm>
          <a:prstGeom prst="rect">
            <a:avLst/>
          </a:prstGeom>
          <a:solidFill>
            <a:srgbClr val="FF9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7A52E9AB-F082-4D27-3C10-970C12042855}"/>
              </a:ext>
            </a:extLst>
          </p:cNvPr>
          <p:cNvSpPr txBox="1"/>
          <p:nvPr/>
        </p:nvSpPr>
        <p:spPr>
          <a:xfrm>
            <a:off x="7026847" y="3213253"/>
            <a:ext cx="1545032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b="1" dirty="0" err="1">
                <a:solidFill>
                  <a:srgbClr val="000000"/>
                </a:solidFill>
              </a:rPr>
              <a:t>Criterios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ampliados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B009B605-F569-BC9D-FBDB-5E08BB81ED71}"/>
              </a:ext>
            </a:extLst>
          </p:cNvPr>
          <p:cNvSpPr/>
          <p:nvPr/>
        </p:nvSpPr>
        <p:spPr>
          <a:xfrm>
            <a:off x="7026847" y="3933456"/>
            <a:ext cx="1530000" cy="68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64CA1CD4-A494-3736-EC03-A5EF4EBA55E7}"/>
              </a:ext>
            </a:extLst>
          </p:cNvPr>
          <p:cNvSpPr txBox="1"/>
          <p:nvPr/>
        </p:nvSpPr>
        <p:spPr>
          <a:xfrm>
            <a:off x="7045081" y="4014414"/>
            <a:ext cx="1510732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en-GB" b="1" dirty="0" err="1">
                <a:solidFill>
                  <a:srgbClr val="000000"/>
                </a:solidFill>
              </a:rPr>
              <a:t>Criterios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mínimos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65FC2E6E-33E6-60C0-17EC-4EEB6398C4FF}"/>
              </a:ext>
            </a:extLst>
          </p:cNvPr>
          <p:cNvSpPr txBox="1"/>
          <p:nvPr/>
        </p:nvSpPr>
        <p:spPr>
          <a:xfrm>
            <a:off x="9765522" y="2212327"/>
            <a:ext cx="1768086" cy="64171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Inversiones en la cadena de suministro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45" name="Nuoli: Oikea 44">
            <a:extLst>
              <a:ext uri="{FF2B5EF4-FFF2-40B4-BE49-F238E27FC236}">
                <a16:creationId xmlns:a16="http://schemas.microsoft.com/office/drawing/2014/main" id="{D51E8F12-FA32-B28D-0EAA-A1D7A23D3A5A}"/>
              </a:ext>
            </a:extLst>
          </p:cNvPr>
          <p:cNvSpPr/>
          <p:nvPr/>
        </p:nvSpPr>
        <p:spPr>
          <a:xfrm rot="10800000">
            <a:off x="9212878" y="3269999"/>
            <a:ext cx="328497" cy="4994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06C03269-227D-097C-D68B-9B20BACBFF55}"/>
              </a:ext>
            </a:extLst>
          </p:cNvPr>
          <p:cNvSpPr txBox="1"/>
          <p:nvPr/>
        </p:nvSpPr>
        <p:spPr>
          <a:xfrm>
            <a:off x="9794972" y="4104180"/>
            <a:ext cx="173010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Promoción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del Fairtrade</a:t>
            </a:r>
          </a:p>
        </p:txBody>
      </p:sp>
      <p:sp>
        <p:nvSpPr>
          <p:cNvPr id="47" name="Oikea aaltosulje 52">
            <a:extLst>
              <a:ext uri="{FF2B5EF4-FFF2-40B4-BE49-F238E27FC236}">
                <a16:creationId xmlns:a16="http://schemas.microsoft.com/office/drawing/2014/main" id="{F96D2EDC-D338-E56E-61F4-F1C73059E433}"/>
              </a:ext>
            </a:extLst>
          </p:cNvPr>
          <p:cNvSpPr/>
          <p:nvPr/>
        </p:nvSpPr>
        <p:spPr>
          <a:xfrm>
            <a:off x="2641743" y="2210212"/>
            <a:ext cx="306141" cy="2612348"/>
          </a:xfrm>
          <a:prstGeom prst="rightBrace">
            <a:avLst>
              <a:gd name="adj1" fmla="val 41540"/>
              <a:gd name="adj2" fmla="val 50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  <a:ea typeface="+mn-ea"/>
              <a:cs typeface="+mn-cs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090BF054-7E46-A065-C3D6-E18FD173F66D}"/>
              </a:ext>
            </a:extLst>
          </p:cNvPr>
          <p:cNvSpPr txBox="1"/>
          <p:nvPr/>
        </p:nvSpPr>
        <p:spPr>
          <a:xfrm>
            <a:off x="9819361" y="2902517"/>
            <a:ext cx="1730104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Apoyo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los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productores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9FE25308-4A82-1D64-4AF5-9CDA40575103}"/>
              </a:ext>
            </a:extLst>
          </p:cNvPr>
          <p:cNvSpPr txBox="1"/>
          <p:nvPr/>
        </p:nvSpPr>
        <p:spPr>
          <a:xfrm>
            <a:off x="9819361" y="3527102"/>
            <a:ext cx="1705715" cy="5632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Programas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de Fairtrade</a:t>
            </a: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A3B12515-B500-0210-F3E5-4BCD6DCB377B}"/>
              </a:ext>
            </a:extLst>
          </p:cNvPr>
          <p:cNvSpPr txBox="1"/>
          <p:nvPr/>
        </p:nvSpPr>
        <p:spPr>
          <a:xfrm rot="5400000">
            <a:off x="7673743" y="3290190"/>
            <a:ext cx="239552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Plan de acción</a:t>
            </a:r>
          </a:p>
        </p:txBody>
      </p:sp>
      <p:sp>
        <p:nvSpPr>
          <p:cNvPr id="52" name="Oikea aaltosulje 52">
            <a:extLst>
              <a:ext uri="{FF2B5EF4-FFF2-40B4-BE49-F238E27FC236}">
                <a16:creationId xmlns:a16="http://schemas.microsoft.com/office/drawing/2014/main" id="{14FFF146-C0B2-E4B2-3C59-436024C46BE9}"/>
              </a:ext>
            </a:extLst>
          </p:cNvPr>
          <p:cNvSpPr/>
          <p:nvPr/>
        </p:nvSpPr>
        <p:spPr>
          <a:xfrm rot="10800000">
            <a:off x="9515315" y="2216911"/>
            <a:ext cx="306141" cy="2612348"/>
          </a:xfrm>
          <a:prstGeom prst="rightBrace">
            <a:avLst>
              <a:gd name="adj1" fmla="val 41540"/>
              <a:gd name="adj2" fmla="val 50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  <a:ea typeface="+mn-ea"/>
              <a:cs typeface="+mn-cs"/>
            </a:endParaRPr>
          </a:p>
        </p:txBody>
      </p:sp>
      <p:sp>
        <p:nvSpPr>
          <p:cNvPr id="53" name="Nuoli: Oikea 52">
            <a:extLst>
              <a:ext uri="{FF2B5EF4-FFF2-40B4-BE49-F238E27FC236}">
                <a16:creationId xmlns:a16="http://schemas.microsoft.com/office/drawing/2014/main" id="{E92F65BC-2103-26AF-5273-ACED0519412F}"/>
              </a:ext>
            </a:extLst>
          </p:cNvPr>
          <p:cNvSpPr/>
          <p:nvPr/>
        </p:nvSpPr>
        <p:spPr>
          <a:xfrm>
            <a:off x="9348928" y="3274667"/>
            <a:ext cx="328497" cy="4994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Nuoli: Viisikulmio 53">
            <a:extLst>
              <a:ext uri="{FF2B5EF4-FFF2-40B4-BE49-F238E27FC236}">
                <a16:creationId xmlns:a16="http://schemas.microsoft.com/office/drawing/2014/main" id="{4D0A551E-AB73-BAF7-3EFF-6B0183916C9B}"/>
              </a:ext>
            </a:extLst>
          </p:cNvPr>
          <p:cNvSpPr/>
          <p:nvPr/>
        </p:nvSpPr>
        <p:spPr>
          <a:xfrm>
            <a:off x="3077591" y="2252301"/>
            <a:ext cx="1971938" cy="2470295"/>
          </a:xfrm>
          <a:prstGeom prst="homePlate">
            <a:avLst>
              <a:gd name="adj" fmla="val 19062"/>
            </a:avLst>
          </a:prstGeom>
          <a:solidFill>
            <a:srgbClr val="95FD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31586E3E-F1C4-4DDA-937C-FC4797E45D39}"/>
              </a:ext>
            </a:extLst>
          </p:cNvPr>
          <p:cNvSpPr txBox="1"/>
          <p:nvPr/>
        </p:nvSpPr>
        <p:spPr>
          <a:xfrm>
            <a:off x="3050622" y="2348037"/>
            <a:ext cx="1971938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Autoevaluación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Herramienta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evaluación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riesgos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de Comercio Justo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(o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equivalente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636D7BDA-A97B-EF78-2E10-E6EC85C04DE3}"/>
              </a:ext>
            </a:extLst>
          </p:cNvPr>
          <p:cNvSpPr txBox="1"/>
          <p:nvPr/>
        </p:nvSpPr>
        <p:spPr>
          <a:xfrm>
            <a:off x="3082569" y="3531237"/>
            <a:ext cx="1636151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Añadir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información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;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identificar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los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grupos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más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afectados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7B35848C-832F-3D15-C55B-D9ABD7C4BBFA}"/>
              </a:ext>
            </a:extLst>
          </p:cNvPr>
          <p:cNvSpPr txBox="1"/>
          <p:nvPr/>
        </p:nvSpPr>
        <p:spPr>
          <a:xfrm>
            <a:off x="4994205" y="2431237"/>
            <a:ext cx="1461054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b="1" dirty="0">
                <a:solidFill>
                  <a:prstClr val="black"/>
                </a:solidFill>
                <a:latin typeface="Exo 2"/>
              </a:rPr>
              <a:t>Mostrar evidencia de otras  certificaciones aceptadas por FT </a:t>
            </a:r>
            <a:r>
              <a:rPr lang="en-GB" sz="1400" dirty="0">
                <a:solidFill>
                  <a:prstClr val="black"/>
                </a:solidFill>
                <a:latin typeface="Exo 2"/>
              </a:rPr>
              <a:t>que  mitiguen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</a:rPr>
              <a:t>riesgos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</a:rPr>
              <a:t>específicos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</a:endParaRPr>
          </a:p>
        </p:txBody>
      </p:sp>
      <p:sp>
        <p:nvSpPr>
          <p:cNvPr id="79" name="Oikea aaltosulje 52">
            <a:extLst>
              <a:ext uri="{FF2B5EF4-FFF2-40B4-BE49-F238E27FC236}">
                <a16:creationId xmlns:a16="http://schemas.microsoft.com/office/drawing/2014/main" id="{79AB0F80-A1CE-1364-44EC-59657B189EAF}"/>
              </a:ext>
            </a:extLst>
          </p:cNvPr>
          <p:cNvSpPr/>
          <p:nvPr/>
        </p:nvSpPr>
        <p:spPr>
          <a:xfrm>
            <a:off x="6452349" y="2211300"/>
            <a:ext cx="306141" cy="2612348"/>
          </a:xfrm>
          <a:prstGeom prst="rightBrace">
            <a:avLst>
              <a:gd name="adj1" fmla="val 41540"/>
              <a:gd name="adj2" fmla="val 50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/>
              <a:ea typeface="+mn-ea"/>
              <a:cs typeface="+mn-cs"/>
            </a:endParaRPr>
          </a:p>
        </p:txBody>
      </p:sp>
      <p:sp>
        <p:nvSpPr>
          <p:cNvPr id="87" name="Oikea aaltosulje 86">
            <a:extLst>
              <a:ext uri="{FF2B5EF4-FFF2-40B4-BE49-F238E27FC236}">
                <a16:creationId xmlns:a16="http://schemas.microsoft.com/office/drawing/2014/main" id="{4374734E-7E62-8D58-B515-138901CEC44C}"/>
              </a:ext>
            </a:extLst>
          </p:cNvPr>
          <p:cNvSpPr/>
          <p:nvPr/>
        </p:nvSpPr>
        <p:spPr>
          <a:xfrm rot="5400000">
            <a:off x="7886336" y="3688590"/>
            <a:ext cx="306141" cy="2268000"/>
          </a:xfrm>
          <a:prstGeom prst="rightBrace">
            <a:avLst>
              <a:gd name="adj1" fmla="val 41540"/>
              <a:gd name="adj2" fmla="val 4961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Nuoli: Oikea 85">
            <a:extLst>
              <a:ext uri="{FF2B5EF4-FFF2-40B4-BE49-F238E27FC236}">
                <a16:creationId xmlns:a16="http://schemas.microsoft.com/office/drawing/2014/main" id="{1EAD928B-CDAA-C5D8-B01F-83DC00E36F60}"/>
              </a:ext>
            </a:extLst>
          </p:cNvPr>
          <p:cNvSpPr/>
          <p:nvPr/>
        </p:nvSpPr>
        <p:spPr>
          <a:xfrm rot="5400000">
            <a:off x="7924334" y="4761066"/>
            <a:ext cx="255437" cy="4994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ElevenLabs_2026-06-16T16_58_11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B160643-B83A-9779-E1E7-840FF7B65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9540" y="6387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000"/>
    </mc:Choice>
    <mc:Fallback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7512-BF5A-FDB9-670D-C9CC80A42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FE7C-A963-0548-650B-CBEFE842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3428999"/>
            <a:ext cx="11162418" cy="1097280"/>
          </a:xfrm>
        </p:spPr>
        <p:txBody>
          <a:bodyPr/>
          <a:lstStyle/>
          <a:p>
            <a:r>
              <a:rPr lang="en-GB" noProof="0" dirty="0">
                <a:solidFill>
                  <a:schemeClr val="bg1"/>
                </a:solidFill>
              </a:rPr>
              <a:t>¡Gracias!</a:t>
            </a:r>
            <a:br>
              <a:rPr lang="en-GB" noProof="0" dirty="0">
                <a:solidFill>
                  <a:schemeClr val="bg1"/>
                </a:solidFill>
              </a:rPr>
            </a:br>
            <a:br>
              <a:rPr lang="en-GB" noProof="0" dirty="0">
                <a:solidFill>
                  <a:schemeClr val="bg1"/>
                </a:solidFill>
              </a:rPr>
            </a:br>
            <a:r>
              <a:rPr lang="en-GB" sz="3200" noProof="0" dirty="0">
                <a:solidFill>
                  <a:schemeClr val="bg1"/>
                </a:solidFill>
              </a:rPr>
              <a:t>Preguntas: standardsevolution@fairtrade.net</a:t>
            </a:r>
          </a:p>
        </p:txBody>
      </p:sp>
      <p:pic>
        <p:nvPicPr>
          <p:cNvPr id="3" name="ElevenLabs_2026-06-16T16_58_24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421FEBAA-2625-22F6-7805-C6D5AB3F9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3144" y="6289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F923-EE9E-4589-83E7-AA40A227E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6FC2138-ADEB-517F-DC7A-B001868031E8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9BAF6D3-9C44-0AC6-C854-C6B810A545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634" y="69595"/>
            <a:ext cx="10735478" cy="440608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GB" sz="2800" spc="-6" noProof="0" dirty="0"/>
              <a:t>Enfoque de riesgo y resultados: cambia la forma en que priorizamos los requisitos </a:t>
            </a:r>
            <a:endParaRPr lang="en-GB" sz="2800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D53D3-4BBE-323B-9BD6-16CDAB2630F7}"/>
              </a:ext>
            </a:extLst>
          </p:cNvPr>
          <p:cNvSpPr txBox="1"/>
          <p:nvPr/>
        </p:nvSpPr>
        <p:spPr>
          <a:xfrm>
            <a:off x="374904" y="1092927"/>
            <a:ext cx="1019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Priorización actual de los requisitos</a:t>
            </a:r>
            <a:endParaRPr kumimoji="0" lang="en-NZ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7A9085BA-E927-B737-C346-391932575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284480"/>
              </p:ext>
            </p:extLst>
          </p:nvPr>
        </p:nvGraphicFramePr>
        <p:xfrm>
          <a:off x="479533" y="2296172"/>
          <a:ext cx="11090358" cy="4119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7853">
                  <a:extLst>
                    <a:ext uri="{9D8B030D-6E8A-4147-A177-3AD203B41FA5}">
                      <a16:colId xmlns:a16="http://schemas.microsoft.com/office/drawing/2014/main" val="1081909511"/>
                    </a:ext>
                  </a:extLst>
                </a:gridCol>
                <a:gridCol w="2530549">
                  <a:extLst>
                    <a:ext uri="{9D8B030D-6E8A-4147-A177-3AD203B41FA5}">
                      <a16:colId xmlns:a16="http://schemas.microsoft.com/office/drawing/2014/main" val="448777769"/>
                    </a:ext>
                  </a:extLst>
                </a:gridCol>
                <a:gridCol w="2243470">
                  <a:extLst>
                    <a:ext uri="{9D8B030D-6E8A-4147-A177-3AD203B41FA5}">
                      <a16:colId xmlns:a16="http://schemas.microsoft.com/office/drawing/2014/main" val="1162311266"/>
                    </a:ext>
                  </a:extLst>
                </a:gridCol>
                <a:gridCol w="2122292">
                  <a:extLst>
                    <a:ext uri="{9D8B030D-6E8A-4147-A177-3AD203B41FA5}">
                      <a16:colId xmlns:a16="http://schemas.microsoft.com/office/drawing/2014/main" val="92508451"/>
                    </a:ext>
                  </a:extLst>
                </a:gridCol>
                <a:gridCol w="2196194">
                  <a:extLst>
                    <a:ext uri="{9D8B030D-6E8A-4147-A177-3AD203B41FA5}">
                      <a16:colId xmlns:a16="http://schemas.microsoft.com/office/drawing/2014/main" val="1300309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Año central 0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Año 1 básico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Año 3 del núcleo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Año de desarrollo 3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Exo 2" panose="00000500000000000000" pitchFamily="50" charset="0"/>
                        </a:rPr>
                        <a:t>Año de desarrollo 6</a:t>
                      </a:r>
                      <a:endParaRPr lang="en-NZ" sz="1400" b="1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00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Almacenamiento central de materiales peligrosos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Almacenamiento de materiales peligrosos por parte de los miembros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Capacitación sobre el manejo seguro de materiales peligrosos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Formación en gestión integrada de plagas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Aplicación responsable de plaguicidas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379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Uso de contenedores para materiales peligrosos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Etiquetado de materiales peligrosos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Uso de equipos de protección personal (EPP)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 err="1">
                          <a:latin typeface="Exo 2" panose="00000500000000000000" pitchFamily="50" charset="0"/>
                        </a:rPr>
                        <a:t>Minimizar </a:t>
                      </a:r>
                      <a:r>
                        <a:rPr lang="en-US" sz="1350">
                          <a:latin typeface="Exo 2" panose="00000500000000000000" pitchFamily="50" charset="0"/>
                        </a:rPr>
                        <a:t>el uso de herbicidas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Prevención y manejo de accidentes y derrames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54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Lista de plaguicidas (lista roja, naranja y amarilla)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Procedimiento para cumplir con la lista de materiales peligrosos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Concienciación sobre los riesgos relacionados con los materiales peligrosos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75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No utilizar pesticidas de la lista roja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Exo 2" panose="00000500000000000000" pitchFamily="50" charset="0"/>
                        </a:rPr>
                        <a:t>Zonas de seguridad para la aplicación de materiales peligrosos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 err="1">
                          <a:latin typeface="Exo 2" panose="00000500000000000000" pitchFamily="50" charset="0"/>
                        </a:rPr>
                        <a:t>Limpieza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y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almacenamiento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de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envases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de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materiales</a:t>
                      </a:r>
                      <a:r>
                        <a:rPr lang="en-US" sz="1350" dirty="0">
                          <a:latin typeface="Exo 2" panose="00000500000000000000" pitchFamily="50" charset="0"/>
                        </a:rPr>
                        <a:t> </a:t>
                      </a:r>
                      <a:r>
                        <a:rPr lang="en-US" sz="1350" dirty="0" err="1">
                          <a:latin typeface="Exo 2" panose="00000500000000000000" pitchFamily="50" charset="0"/>
                        </a:rPr>
                        <a:t>peligrosos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337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Exo 2" panose="00000500000000000000" pitchFamily="50" charset="0"/>
                        </a:rPr>
                        <a:t>Condiciones para el uso de plaguicidas de la lista naranja</a:t>
                      </a:r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>
                          <a:latin typeface="Exo 2" panose="00000500000000000000" pitchFamily="50" charset="0"/>
                        </a:rPr>
                        <a:t>Zonas de seguridad para la fumigación aérea de materiales peligrosos</a:t>
                      </a:r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NZ" sz="1350" dirty="0">
                        <a:latin typeface="Exo 2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818975"/>
                  </a:ext>
                </a:extLst>
              </a:tr>
            </a:tbl>
          </a:graphicData>
        </a:graphic>
      </p:graphicFrame>
      <p:sp>
        <p:nvSpPr>
          <p:cNvPr id="11" name="TextBox 4">
            <a:extLst>
              <a:ext uri="{FF2B5EF4-FFF2-40B4-BE49-F238E27FC236}">
                <a16:creationId xmlns:a16="http://schemas.microsoft.com/office/drawing/2014/main" id="{B6B45E27-59C5-FF12-30A5-602E262673AA}"/>
              </a:ext>
            </a:extLst>
          </p:cNvPr>
          <p:cNvSpPr txBox="1"/>
          <p:nvPr/>
        </p:nvSpPr>
        <p:spPr>
          <a:xfrm>
            <a:off x="1817346" y="1653002"/>
            <a:ext cx="417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Talla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única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0BA1A311-166E-DE53-9265-0B43FE0B1136}"/>
              </a:ext>
            </a:extLst>
          </p:cNvPr>
          <p:cNvSpPr txBox="1"/>
          <p:nvPr/>
        </p:nvSpPr>
        <p:spPr>
          <a:xfrm>
            <a:off x="7959469" y="1653002"/>
            <a:ext cx="284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Libre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elección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sp>
        <p:nvSpPr>
          <p:cNvPr id="13" name="Right Bracket 6">
            <a:extLst>
              <a:ext uri="{FF2B5EF4-FFF2-40B4-BE49-F238E27FC236}">
                <a16:creationId xmlns:a16="http://schemas.microsoft.com/office/drawing/2014/main" id="{9172ADDC-2DA5-B3D3-CB0A-234F3A8F4498}"/>
              </a:ext>
            </a:extLst>
          </p:cNvPr>
          <p:cNvSpPr/>
          <p:nvPr/>
        </p:nvSpPr>
        <p:spPr>
          <a:xfrm rot="16200000">
            <a:off x="3765488" y="-1198659"/>
            <a:ext cx="132293" cy="676800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Bracket 6">
            <a:extLst>
              <a:ext uri="{FF2B5EF4-FFF2-40B4-BE49-F238E27FC236}">
                <a16:creationId xmlns:a16="http://schemas.microsoft.com/office/drawing/2014/main" id="{263DEA59-9D83-7289-D153-9ED6BEBB662E}"/>
              </a:ext>
            </a:extLst>
          </p:cNvPr>
          <p:cNvSpPr/>
          <p:nvPr/>
        </p:nvSpPr>
        <p:spPr>
          <a:xfrm rot="16200000">
            <a:off x="9393212" y="-10444"/>
            <a:ext cx="132293" cy="437400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ian numeron paikkamerkki 2">
            <a:extLst>
              <a:ext uri="{FF2B5EF4-FFF2-40B4-BE49-F238E27FC236}">
                <a16:creationId xmlns:a16="http://schemas.microsoft.com/office/drawing/2014/main" id="{D2F013B2-FE10-967A-3DB5-2C9572B657E1}"/>
              </a:ext>
            </a:extLst>
          </p:cNvPr>
          <p:cNvSpPr txBox="1">
            <a:spLocks/>
          </p:cNvSpPr>
          <p:nvPr/>
        </p:nvSpPr>
        <p:spPr>
          <a:xfrm>
            <a:off x="11759609" y="6374219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25E6AC48-8768-F6C8-B556-F2B64584E500}"/>
              </a:ext>
            </a:extLst>
          </p:cNvPr>
          <p:cNvSpPr/>
          <p:nvPr/>
        </p:nvSpPr>
        <p:spPr>
          <a:xfrm>
            <a:off x="2220839" y="2339563"/>
            <a:ext cx="8588400" cy="3512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9D033-3654-414F-37D7-09656E50DB0F}"/>
              </a:ext>
            </a:extLst>
          </p:cNvPr>
          <p:cNvSpPr txBox="1"/>
          <p:nvPr/>
        </p:nvSpPr>
        <p:spPr>
          <a:xfrm>
            <a:off x="432391" y="6446170"/>
            <a:ext cx="9781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Ejemplo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: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 panose="00000500000000000000" pitchFamily="50" charset="0"/>
                <a:ea typeface="+mn-ea"/>
                <a:cs typeface="+mn-cs"/>
              </a:rPr>
              <a:t>Manejo de plagas y uso de materiales peligrosos</a:t>
            </a:r>
            <a:endParaRPr kumimoji="0" lang="en-NZ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26B69C2-BD95-F8F2-A7C0-7E307E4B72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64311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5C45C18-7985-2EB7-BFED-7B4A023B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12" y="9298"/>
            <a:ext cx="646040" cy="77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levenLabs_2026-06-16T16_53_25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3499F139-8CB8-BF6A-A6D7-3725C8235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2752" y="6291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000"/>
    </mc:Choice>
    <mc:Fallback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AB86-FD02-0E5E-6F7C-8C1B2ED68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29B68D-619C-6F87-5961-60B568019ED1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ian numeron paikkamerkki 2">
            <a:extLst>
              <a:ext uri="{FF2B5EF4-FFF2-40B4-BE49-F238E27FC236}">
                <a16:creationId xmlns:a16="http://schemas.microsoft.com/office/drawing/2014/main" id="{6FF24057-CB25-BEC5-532F-1BCA3E2FF096}"/>
              </a:ext>
            </a:extLst>
          </p:cNvPr>
          <p:cNvSpPr txBox="1">
            <a:spLocks/>
          </p:cNvSpPr>
          <p:nvPr/>
        </p:nvSpPr>
        <p:spPr>
          <a:xfrm>
            <a:off x="11789688" y="6422692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fld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0155C9D-3CA4-C694-CDC8-8A048A8B6020}"/>
              </a:ext>
            </a:extLst>
          </p:cNvPr>
          <p:cNvSpPr txBox="1"/>
          <p:nvPr/>
        </p:nvSpPr>
        <p:spPr>
          <a:xfrm>
            <a:off x="488949" y="5931589"/>
            <a:ext cx="110474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000" b="1" noProof="0" dirty="0">
                <a:latin typeface="Aptos"/>
              </a:rPr>
              <a:t>El enfoque de riesgos </a:t>
            </a:r>
            <a:r>
              <a:rPr lang="en-GB" sz="2000" b="1" dirty="0">
                <a:latin typeface="Aptos"/>
              </a:rPr>
              <a:t>y resultados </a:t>
            </a:r>
            <a:r>
              <a:rPr lang="en-GB" sz="2000" b="1" noProof="0" dirty="0">
                <a:latin typeface="Aptos"/>
              </a:rPr>
              <a:t>no se aplica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</a:rPr>
              <a:t>los criterios </a:t>
            </a:r>
            <a:r>
              <a:rPr lang="en-GB" sz="2000" b="1" noProof="0" dirty="0">
                <a:latin typeface="Aptos"/>
              </a:rPr>
              <a:t>de gestión </a:t>
            </a:r>
            <a:r>
              <a:rPr lang="en-GB" sz="2000" b="1" dirty="0">
                <a:latin typeface="Aptos"/>
              </a:rPr>
              <a:t>y </a:t>
            </a:r>
            <a:r>
              <a:rPr lang="en-GB" sz="2000" b="1" noProof="0" dirty="0">
                <a:latin typeface="Aptos"/>
              </a:rPr>
              <a:t>económicos, ya que estos son siempre obligatorios y no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</a:rPr>
              <a:t>dependen del</a:t>
            </a:r>
            <a:r>
              <a:rPr lang="en-GB" sz="2000" b="1" noProof="0" dirty="0">
                <a:latin typeface="Aptos"/>
              </a:rPr>
              <a:t> contexto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</a:rPr>
              <a:t>. </a:t>
            </a:r>
            <a:endParaRPr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</a:endParaRPr>
          </a:p>
        </p:txBody>
      </p:sp>
      <p:sp>
        <p:nvSpPr>
          <p:cNvPr id="7" name="Suorakulmio 10">
            <a:extLst>
              <a:ext uri="{FF2B5EF4-FFF2-40B4-BE49-F238E27FC236}">
                <a16:creationId xmlns:a16="http://schemas.microsoft.com/office/drawing/2014/main" id="{49BFEE04-81C3-CA02-C089-D0E2641DFE75}"/>
              </a:ext>
            </a:extLst>
          </p:cNvPr>
          <p:cNvSpPr/>
          <p:nvPr/>
        </p:nvSpPr>
        <p:spPr>
          <a:xfrm>
            <a:off x="1273880" y="2054793"/>
            <a:ext cx="9211123" cy="368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" lvl="1">
              <a:lnSpc>
                <a:spcPct val="107000"/>
              </a:lnSpc>
              <a:spcBef>
                <a:spcPts val="1800"/>
              </a:spcBef>
              <a:spcAft>
                <a:spcPts val="200"/>
              </a:spcAft>
              <a:defRPr/>
            </a:pPr>
            <a:endParaRPr lang="en-GB" b="1" noProof="0" dirty="0">
              <a:solidFill>
                <a:srgbClr val="000000"/>
              </a:solidFill>
              <a:latin typeface="Exo 2"/>
              <a:cs typeface="Mongolian Bait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ABCFFA4-B3CE-90A8-6660-791F535C91AE}"/>
              </a:ext>
            </a:extLst>
          </p:cNvPr>
          <p:cNvSpPr txBox="1">
            <a:spLocks/>
          </p:cNvSpPr>
          <p:nvPr/>
        </p:nvSpPr>
        <p:spPr>
          <a:xfrm>
            <a:off x="389728" y="252051"/>
            <a:ext cx="11648552" cy="440608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GB" sz="2800" kern="0" spc="-6" noProof="0"/>
              <a:t>Enfoque de riesgo y resultados: </a:t>
            </a:r>
            <a:r>
              <a:rPr lang="en-GB" sz="2800" kern="0" spc="-6"/>
              <a:t>priorizados por </a:t>
            </a:r>
            <a:r>
              <a:rPr lang="en-GB" sz="2800" kern="0" spc="-6" dirty="0"/>
              <a:t>niveles</a:t>
            </a:r>
            <a:r>
              <a:rPr lang="en-GB" sz="2800" kern="0" spc="-6"/>
              <a:t> de riesgo</a:t>
            </a:r>
            <a:r>
              <a:rPr lang="en-GB" sz="2800" kern="0" spc="-6" noProof="0" dirty="0"/>
              <a:t> </a:t>
            </a:r>
            <a:endParaRPr lang="en-GB" sz="2800" kern="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E4AAD3-AE35-A86A-2C04-63792450F505}"/>
              </a:ext>
            </a:extLst>
          </p:cNvPr>
          <p:cNvSpPr txBox="1"/>
          <p:nvPr/>
        </p:nvSpPr>
        <p:spPr>
          <a:xfrm>
            <a:off x="223740" y="1175832"/>
            <a:ext cx="11793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b="1" noProof="0" dirty="0">
                <a:latin typeface="Exo 2" pitchFamily="2" charset="0"/>
              </a:rPr>
              <a:t>Los criterios sociales </a:t>
            </a:r>
            <a:r>
              <a:rPr lang="en-GB" sz="2000" b="1" dirty="0">
                <a:latin typeface="Exo 2" pitchFamily="2" charset="0"/>
              </a:rPr>
              <a:t>y </a:t>
            </a:r>
            <a:r>
              <a:rPr lang="en-GB" sz="2000" b="1" noProof="0" dirty="0">
                <a:latin typeface="Exo 2" pitchFamily="2" charset="0"/>
              </a:rPr>
              <a:t>ambientales se priorizan según el nivel de riesgo al que se enfrenta el productor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itchFamily="2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B2D0EB9-73CA-CAE7-8CA0-E711AED2F343}"/>
              </a:ext>
            </a:extLst>
          </p:cNvPr>
          <p:cNvSpPr txBox="1"/>
          <p:nvPr/>
        </p:nvSpPr>
        <p:spPr>
          <a:xfrm>
            <a:off x="1628706" y="2165289"/>
            <a:ext cx="8495656" cy="3896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" lvl="1">
              <a:lnSpc>
                <a:spcPct val="107000"/>
              </a:lnSpc>
              <a:spcBef>
                <a:spcPts val="1800"/>
              </a:spcBef>
              <a:spcAft>
                <a:spcPts val="200"/>
              </a:spcAft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Cada criterio se aplica a un nivel de riesgo para el tema correspondiente</a:t>
            </a:r>
          </a:p>
          <a:p>
            <a:pPr marL="514350" lvl="1" indent="-285750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Los productores cumplen 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con los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criterios que se corresponden con su nivel de riesgo </a:t>
            </a:r>
            <a:r>
              <a:rPr lang="en-GB" sz="1600" b="1" dirty="0">
                <a:solidFill>
                  <a:srgbClr val="000000"/>
                </a:solidFill>
                <a:latin typeface="Aptos"/>
                <a:cs typeface="Mongolian Baiti"/>
              </a:rPr>
              <a:t>para cada tema</a:t>
            </a:r>
            <a:endParaRPr lang="en-GB" sz="1600" b="1" noProof="0" dirty="0">
              <a:solidFill>
                <a:srgbClr val="000000"/>
              </a:solidFill>
              <a:latin typeface="Aptos"/>
              <a:cs typeface="Mongolian Baiti"/>
            </a:endParaRPr>
          </a:p>
          <a:p>
            <a:pPr marL="514350" lvl="1" indent="-285750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Los productores identifican su nivel de riesgo completando una EVALUACIÓN DE RIESGOS que incluye:</a:t>
            </a:r>
            <a:endParaRPr lang="en-GB" sz="1600" noProof="0" dirty="0">
              <a:solidFill>
                <a:srgbClr val="000000"/>
              </a:solidFill>
              <a:latin typeface="Aptos"/>
              <a:cs typeface="Mongolian Baiti"/>
            </a:endParaRPr>
          </a:p>
          <a:p>
            <a:pPr marL="906145" lvl="2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Resultados del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Mapa de Riesgos de Fairtrade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, basado en los datos y estudios más recientes.</a:t>
            </a:r>
          </a:p>
          <a:p>
            <a:pPr marL="906145" lvl="2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Una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autoevaluación 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para añadir información sobre los riesgos e identificar a los grupos más afectados.</a:t>
            </a:r>
          </a:p>
          <a:p>
            <a:pPr marL="5143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Los productores pueden reducir la carga que supone el cumplimiento al demostrar que cuentan con </a:t>
            </a:r>
            <a:r>
              <a:rPr lang="en-GB" sz="1600" b="1" noProof="0" dirty="0">
                <a:solidFill>
                  <a:srgbClr val="000000"/>
                </a:solidFill>
                <a:latin typeface="Aptos"/>
                <a:cs typeface="Mongolian Baiti"/>
              </a:rPr>
              <a:t>otra certificación </a:t>
            </a:r>
            <a:r>
              <a:rPr lang="en-GB" sz="1600" noProof="0" dirty="0">
                <a:solidFill>
                  <a:srgbClr val="000000"/>
                </a:solidFill>
                <a:latin typeface="Aptos"/>
                <a:cs typeface="Mongolian Baiti"/>
              </a:rPr>
              <a:t>con criterios similares de mitigación de riesgos.</a:t>
            </a:r>
          </a:p>
          <a:p>
            <a:pPr marL="180975" marR="0" lvl="0" indent="-180975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xo 2"/>
              <a:cs typeface="Mongolian Baiti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87D1CA-6941-6DAA-6593-50E06E5F4A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4014" y="4125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56A635FF-10A0-17F7-5196-BBABB1C4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13" y="127242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levenLabs_2026-06-16T16_53_45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C7F937AE-12BD-2652-706B-568811481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3288" y="6324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2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2BC59-DFEC-5374-85EC-32150E44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378F0F8-7D9F-B6F1-1915-0DCB6FDD71E6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orakulmio 12">
            <a:extLst>
              <a:ext uri="{FF2B5EF4-FFF2-40B4-BE49-F238E27FC236}">
                <a16:creationId xmlns:a16="http://schemas.microsoft.com/office/drawing/2014/main" id="{313A96DE-7315-538E-8057-4A65D77395B2}"/>
              </a:ext>
            </a:extLst>
          </p:cNvPr>
          <p:cNvSpPr/>
          <p:nvPr/>
        </p:nvSpPr>
        <p:spPr>
          <a:xfrm>
            <a:off x="1957061" y="2106896"/>
            <a:ext cx="8278634" cy="3369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8012808-B1C2-7A83-26D0-230BF8A6F603}"/>
              </a:ext>
            </a:extLst>
          </p:cNvPr>
          <p:cNvSpPr txBox="1"/>
          <p:nvPr/>
        </p:nvSpPr>
        <p:spPr>
          <a:xfrm>
            <a:off x="2313297" y="2196239"/>
            <a:ext cx="7336441" cy="31598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" lvl="1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defRPr/>
            </a:pPr>
            <a:r>
              <a:rPr lang="en-GB" b="1" dirty="0" err="1">
                <a:solidFill>
                  <a:srgbClr val="000000"/>
                </a:solidFill>
                <a:latin typeface="Aptos"/>
                <a:cs typeface="Mongolian Baiti"/>
              </a:rPr>
              <a:t>Criterios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 de mejora continua</a:t>
            </a:r>
            <a:endParaRPr lang="en-GB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270" lvl="1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defRPr/>
            </a:pP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  </a:t>
            </a:r>
            <a:endParaRPr lang="en-GB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 indent="-455930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Son aplicables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a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temas que representan un alto riesgo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para los productores</a:t>
            </a:r>
            <a:endParaRPr lang="en-GB" dirty="0">
              <a:ea typeface="Calibri"/>
              <a:cs typeface="Calibri"/>
            </a:endParaRPr>
          </a:p>
          <a:p>
            <a:pPr marL="448945" lvl="1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Siempre que</a:t>
            </a: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 sea posible, los productores podrán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elegir entre las opciones pertinentes para hacer </a:t>
            </a: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frente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cs typeface="Mongolian Baiti"/>
              </a:rPr>
              <a:t>al </a:t>
            </a: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riesgo específico que deban abordar</a:t>
            </a:r>
            <a:endParaRPr lang="en-GB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cs typeface="Mongolian Baiti"/>
            </a:endParaRPr>
          </a:p>
          <a:p>
            <a:pPr marL="448945" lvl="1" indent="-447675">
              <a:lnSpc>
                <a:spcPct val="107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Son aplicables </a:t>
            </a:r>
            <a:r>
              <a:rPr lang="en-GB" b="1" dirty="0">
                <a:solidFill>
                  <a:srgbClr val="000000"/>
                </a:solidFill>
                <a:latin typeface="Aptos"/>
                <a:cs typeface="Mongolian Baiti"/>
              </a:rPr>
              <a:t>a partir del tercer año</a:t>
            </a:r>
            <a:r>
              <a:rPr lang="en-GB" dirty="0">
                <a:solidFill>
                  <a:srgbClr val="000000"/>
                </a:solidFill>
                <a:latin typeface="Aptos"/>
                <a:cs typeface="Mongolian Baiti"/>
              </a:rPr>
              <a:t>, por lo que los productores </a:t>
            </a:r>
            <a:r>
              <a:rPr lang="en-GB" noProof="0" dirty="0">
                <a:solidFill>
                  <a:srgbClr val="000000"/>
                </a:solidFill>
                <a:latin typeface="Aptos"/>
                <a:cs typeface="Mongolian Baiti"/>
              </a:rPr>
              <a:t>aún disponen de </a:t>
            </a:r>
            <a:r>
              <a:rPr lang="en-GB" b="1" noProof="0" dirty="0">
                <a:solidFill>
                  <a:srgbClr val="000000"/>
                </a:solidFill>
                <a:latin typeface="Aptos"/>
                <a:cs typeface="Mongolian Baiti"/>
              </a:rPr>
              <a:t>más tiempo para implementar estos criterios </a:t>
            </a:r>
            <a:endParaRPr lang="en-GB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cs typeface="Mongolian Bait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B688CC9-2395-2C14-C309-5262C8CA055B}"/>
              </a:ext>
            </a:extLst>
          </p:cNvPr>
          <p:cNvSpPr txBox="1">
            <a:spLocks/>
          </p:cNvSpPr>
          <p:nvPr/>
        </p:nvSpPr>
        <p:spPr>
          <a:xfrm>
            <a:off x="389728" y="252051"/>
            <a:ext cx="11648552" cy="440608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GB" sz="2800" kern="0" spc="-6" noProof="0" dirty="0"/>
              <a:t> </a:t>
            </a:r>
            <a:r>
              <a:rPr lang="en-GB" sz="2800" kern="0" spc="-6" dirty="0"/>
              <a:t>Nuevo enfoque del desarrollo continuo</a:t>
            </a:r>
            <a:r>
              <a:rPr lang="en-GB" sz="2800" kern="0" spc="-6" noProof="0" dirty="0"/>
              <a:t>  </a:t>
            </a:r>
            <a:endParaRPr lang="en-GB" sz="2800" kern="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1C7DF3-0D7C-2B82-5779-EAB12C22F1AF}"/>
              </a:ext>
            </a:extLst>
          </p:cNvPr>
          <p:cNvSpPr txBox="1"/>
          <p:nvPr/>
        </p:nvSpPr>
        <p:spPr>
          <a:xfrm>
            <a:off x="223740" y="1175832"/>
            <a:ext cx="1150807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000" b="1" dirty="0">
                <a:latin typeface="Exo 2"/>
              </a:rPr>
              <a:t>Las normas </a:t>
            </a:r>
            <a:r>
              <a:rPr lang="en-GB" sz="2000" b="1">
                <a:latin typeface="Exo 2"/>
              </a:rPr>
              <a:t>de Comercio Justo </a:t>
            </a:r>
            <a:r>
              <a:rPr lang="en-GB" sz="2000" b="1" dirty="0">
                <a:latin typeface="Exo 2"/>
              </a:rPr>
              <a:t>ya no utilizan requisitos de desarrollo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873276-8B8C-86BF-0E5D-24A731A48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4014" y="4125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10A2B631-968E-E5C8-B2FD-B80A7F5C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13" y="127242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an numeron paikkamerkki 2">
            <a:extLst>
              <a:ext uri="{FF2B5EF4-FFF2-40B4-BE49-F238E27FC236}">
                <a16:creationId xmlns:a16="http://schemas.microsoft.com/office/drawing/2014/main" id="{98F1E505-F438-8552-8F4B-B62318F50E5E}"/>
              </a:ext>
            </a:extLst>
          </p:cNvPr>
          <p:cNvSpPr txBox="1">
            <a:spLocks/>
          </p:cNvSpPr>
          <p:nvPr/>
        </p:nvSpPr>
        <p:spPr>
          <a:xfrm>
            <a:off x="11743414" y="6354146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fld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ElevenLabs_2026-06-16T16_53_57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8C2C987-7262-465C-37A6-220B464A8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3110" y="6324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8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571F-75BB-F1A4-480A-458A9B0B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E358EFA-23EC-4390-1198-115537BB660D}"/>
              </a:ext>
            </a:extLst>
          </p:cNvPr>
          <p:cNvSpPr/>
          <p:nvPr/>
        </p:nvSpPr>
        <p:spPr>
          <a:xfrm>
            <a:off x="17051" y="6233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3BDAF34-067B-ED08-D54A-2652F6E873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79" y="37433"/>
            <a:ext cx="10630719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Évaluation des risques et des besoins : s'appuie sur ce que nous faisons actuellement</a:t>
            </a:r>
            <a:endParaRPr lang="en-US" dirty="0"/>
          </a:p>
        </p:txBody>
      </p:sp>
      <p:sp>
        <p:nvSpPr>
          <p:cNvPr id="18" name="Dian numeron paikkamerkki 2">
            <a:extLst>
              <a:ext uri="{FF2B5EF4-FFF2-40B4-BE49-F238E27FC236}">
                <a16:creationId xmlns:a16="http://schemas.microsoft.com/office/drawing/2014/main" id="{BD9A4A1E-6256-B6C1-3F8F-91C36330731F}"/>
              </a:ext>
            </a:extLst>
          </p:cNvPr>
          <p:cNvSpPr txBox="1">
            <a:spLocks/>
          </p:cNvSpPr>
          <p:nvPr/>
        </p:nvSpPr>
        <p:spPr>
          <a:xfrm>
            <a:off x="11759609" y="6374219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902FB-CA03-E8C4-E7DA-84ACE6EE8A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2529"/>
          <a:stretch>
            <a:fillRect/>
          </a:stretch>
        </p:blipFill>
        <p:spPr>
          <a:xfrm>
            <a:off x="258679" y="2123732"/>
            <a:ext cx="6503070" cy="937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BDB46-927D-FC36-444E-D8F8B4A8FF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6265"/>
          <a:stretch>
            <a:fillRect/>
          </a:stretch>
        </p:blipFill>
        <p:spPr>
          <a:xfrm>
            <a:off x="216568" y="3889900"/>
            <a:ext cx="6545181" cy="106406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CEAF334-E73A-E5EB-D277-A094C8E5A4A1}"/>
              </a:ext>
            </a:extLst>
          </p:cNvPr>
          <p:cNvSpPr/>
          <p:nvPr/>
        </p:nvSpPr>
        <p:spPr>
          <a:xfrm>
            <a:off x="6761749" y="3170321"/>
            <a:ext cx="1010653" cy="12031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FFDF361-102F-B2E5-05D4-501C9A240B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1765" y="37433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5580825-5832-98DA-C30E-36A5F12A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88" y="158020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B15877-1E25-16D5-B4EC-35E90BBDB316}"/>
              </a:ext>
            </a:extLst>
          </p:cNvPr>
          <p:cNvSpPr/>
          <p:nvPr/>
        </p:nvSpPr>
        <p:spPr>
          <a:xfrm>
            <a:off x="7845552" y="2151164"/>
            <a:ext cx="3960356" cy="31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BB0A8-4DAD-7AE8-9BC3-9C4F46FF63E8}"/>
              </a:ext>
            </a:extLst>
          </p:cNvPr>
          <p:cNvSpPr/>
          <p:nvPr/>
        </p:nvSpPr>
        <p:spPr>
          <a:xfrm>
            <a:off x="7883627" y="2409113"/>
            <a:ext cx="3959753" cy="27614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solidFill>
                  <a:schemeClr val="tx1"/>
                </a:solidFill>
              </a:rPr>
              <a:t>2. Sistemas de gestión eficaz y diligencia debida</a:t>
            </a:r>
          </a:p>
          <a:p>
            <a:r>
              <a:rPr lang="es-ES" sz="1600" b="1" dirty="0">
                <a:solidFill>
                  <a:schemeClr val="tx1"/>
                </a:solidFill>
              </a:rPr>
              <a:t>2.2 Evaluación de riesgos</a:t>
            </a:r>
          </a:p>
          <a:p>
            <a:r>
              <a:rPr lang="es-ES" sz="1600" b="1" dirty="0">
                <a:solidFill>
                  <a:schemeClr val="tx1"/>
                </a:solidFill>
              </a:rPr>
              <a:t>2.2.1 Evaluación de riesgos y necesidades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EA00FB-E564-842A-12EC-CFE46C163D04}"/>
              </a:ext>
            </a:extLst>
          </p:cNvPr>
          <p:cNvSpPr/>
          <p:nvPr/>
        </p:nvSpPr>
        <p:spPr>
          <a:xfrm>
            <a:off x="662940" y="2133509"/>
            <a:ext cx="4732020" cy="21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accent1"/>
                </a:solidFill>
              </a:rPr>
              <a:t>Riesgos relacionados con el incumplimiento de las obligaciones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D0CD7-771A-F751-14A4-120932E78F6E}"/>
              </a:ext>
            </a:extLst>
          </p:cNvPr>
          <p:cNvSpPr/>
          <p:nvPr/>
        </p:nvSpPr>
        <p:spPr>
          <a:xfrm>
            <a:off x="566928" y="3917332"/>
            <a:ext cx="3858768" cy="247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highlight>
                  <a:srgbClr val="008080"/>
                </a:highlight>
              </a:rPr>
              <a:t>NUEVO 2019**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>
                <a:solidFill>
                  <a:schemeClr val="accent1"/>
                </a:solidFill>
              </a:rPr>
              <a:t>Determinación de las necesidades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B1889F-1FF7-E424-276F-B8D72A5BD801}"/>
              </a:ext>
            </a:extLst>
          </p:cNvPr>
          <p:cNvSpPr/>
          <p:nvPr/>
        </p:nvSpPr>
        <p:spPr>
          <a:xfrm>
            <a:off x="1335024" y="2458632"/>
            <a:ext cx="5221224" cy="4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tx1"/>
                </a:solidFill>
              </a:rPr>
              <a:t>Identifica los requisitos del capítulo «Producción» que usted y sus colaboradores podrían no cumplir.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1CA1EC-BE85-DE04-CCBA-62CFD61F25DF}"/>
              </a:ext>
            </a:extLst>
          </p:cNvPr>
          <p:cNvSpPr/>
          <p:nvPr/>
        </p:nvSpPr>
        <p:spPr>
          <a:xfrm>
            <a:off x="1298448" y="4314324"/>
            <a:ext cx="5221224" cy="4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tx1"/>
                </a:solidFill>
              </a:rPr>
              <a:t>Diseña y comienza a implementar un proceso que permita identificar y analizar las necesidades de capacitación dentro de su organización.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6" name="ElevenLabs_2026-06-16T16_54_21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F50FC24F-2CA3-5221-BCEC-2C5844A7C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8360" y="63563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FB72-CB96-223B-0EE7-D61F0D12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BB5A8D-13AA-E4B3-286D-BDE680903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87" r="67795" b="-87"/>
          <a:stretch>
            <a:fillRect/>
          </a:stretch>
        </p:blipFill>
        <p:spPr>
          <a:xfrm>
            <a:off x="16503" y="1428848"/>
            <a:ext cx="4089153" cy="535565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4170889-8274-12B8-229D-A00F0684DE2E}"/>
              </a:ext>
            </a:extLst>
          </p:cNvPr>
          <p:cNvSpPr/>
          <p:nvPr/>
        </p:nvSpPr>
        <p:spPr>
          <a:xfrm>
            <a:off x="856" y="-50319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1FB83-2961-71B7-50EC-D338CF503F2F}"/>
              </a:ext>
            </a:extLst>
          </p:cNvPr>
          <p:cNvSpPr txBox="1"/>
          <p:nvPr/>
        </p:nvSpPr>
        <p:spPr>
          <a:xfrm>
            <a:off x="201084" y="963582"/>
            <a:ext cx="102118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Ejemplo: </a:t>
            </a:r>
            <a:r>
              <a:rPr lang="en-GB" sz="2000" dirty="0">
                <a:latin typeface="Exo 2"/>
                <a:cs typeface="Mongolian Baiti"/>
              </a:rPr>
              <a:t>Ausencia de trabajo forzoso y trabajo infantil</a:t>
            </a:r>
            <a:endParaRPr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E011DA2-8F34-4D67-C3A1-FCA8C6691A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214916"/>
            <a:ext cx="9037340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Cómo se utiliza el Mapa de Riesgos de Fairtrade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195F3-4913-F10B-ABB6-2077B4B5A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698" y="2058753"/>
            <a:ext cx="682791" cy="768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A48DB3-29FA-54BD-8B4E-80E5B2AEE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6" t="-337" r="153" b="337"/>
          <a:stretch>
            <a:fillRect/>
          </a:stretch>
        </p:blipFill>
        <p:spPr>
          <a:xfrm>
            <a:off x="4082983" y="1419704"/>
            <a:ext cx="8108272" cy="5319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1E0FF9-43E8-D7FD-E9E1-86455D485E29}"/>
              </a:ext>
            </a:extLst>
          </p:cNvPr>
          <p:cNvSpPr/>
          <p:nvPr/>
        </p:nvSpPr>
        <p:spPr>
          <a:xfrm>
            <a:off x="3317347" y="3356658"/>
            <a:ext cx="745958" cy="17968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E4DA7-8549-2AEC-51B1-739900DAB064}"/>
              </a:ext>
            </a:extLst>
          </p:cNvPr>
          <p:cNvSpPr/>
          <p:nvPr/>
        </p:nvSpPr>
        <p:spPr>
          <a:xfrm>
            <a:off x="3317347" y="5162656"/>
            <a:ext cx="746680" cy="15768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2C11DF-5E8C-E9E8-F950-6B72A0CE98AD}"/>
              </a:ext>
            </a:extLst>
          </p:cNvPr>
          <p:cNvSpPr/>
          <p:nvPr/>
        </p:nvSpPr>
        <p:spPr>
          <a:xfrm>
            <a:off x="4063305" y="3356659"/>
            <a:ext cx="2186727" cy="17968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945D05-F199-EEF2-2649-D6AC37EE7066}"/>
              </a:ext>
            </a:extLst>
          </p:cNvPr>
          <p:cNvSpPr/>
          <p:nvPr/>
        </p:nvSpPr>
        <p:spPr>
          <a:xfrm>
            <a:off x="9034272" y="5167357"/>
            <a:ext cx="3141225" cy="15630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25C5461-9455-2702-FAC3-5B5D06E3E7D4}"/>
              </a:ext>
            </a:extLst>
          </p:cNvPr>
          <p:cNvSpPr/>
          <p:nvPr/>
        </p:nvSpPr>
        <p:spPr>
          <a:xfrm rot="5400000">
            <a:off x="9242756" y="3404861"/>
            <a:ext cx="2758825" cy="66347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8338912-AAD9-52EF-A915-EDB6E72E5A98}"/>
              </a:ext>
            </a:extLst>
          </p:cNvPr>
          <p:cNvSpPr/>
          <p:nvPr/>
        </p:nvSpPr>
        <p:spPr>
          <a:xfrm rot="5400000">
            <a:off x="4697431" y="2514459"/>
            <a:ext cx="867280" cy="60658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BD2A7A-B21B-F56A-C93A-A9152E14BE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907" y="32182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3DF6FB41-FF82-BB9A-7B6C-A30F187B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306" y="10313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76F9BE-7F91-1A55-7BEA-8CF69FF3999B}"/>
              </a:ext>
            </a:extLst>
          </p:cNvPr>
          <p:cNvSpPr/>
          <p:nvPr/>
        </p:nvSpPr>
        <p:spPr>
          <a:xfrm>
            <a:off x="1782695" y="1470858"/>
            <a:ext cx="1534652" cy="13934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5" name="ElevenLabs_2026-06-16T16_55_03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02F7BFC2-798E-CEB7-3BCF-89F8F7C6F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3811" y="6323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8500"/>
    </mc:Choice>
    <mc:Fallback>
      <p:transition spd="slow" advClick="0" advTm="9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21" grpId="0" animBg="1"/>
      <p:bldP spid="22" grpId="0" animBg="1"/>
      <p:bldP spid="25" grpId="0" animBg="1"/>
      <p:bldP spid="2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5F12-542A-7EC7-CAE0-269892FF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3CE86F-3466-9186-A5E1-E39AAF287292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1617B72-F1C1-A9AB-6B35-610D0133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85F535-36DD-D079-5DC8-9547DCEDF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20778"/>
              </p:ext>
            </p:extLst>
          </p:nvPr>
        </p:nvGraphicFramePr>
        <p:xfrm>
          <a:off x="350537" y="1510481"/>
          <a:ext cx="11710284" cy="5254635"/>
        </p:xfrm>
        <a:graphic>
          <a:graphicData uri="http://schemas.openxmlformats.org/drawingml/2006/table">
            <a:tbl>
              <a:tblPr/>
              <a:tblGrid>
                <a:gridCol w="716757">
                  <a:extLst>
                    <a:ext uri="{9D8B030D-6E8A-4147-A177-3AD203B41FA5}">
                      <a16:colId xmlns:a16="http://schemas.microsoft.com/office/drawing/2014/main" val="1172764697"/>
                    </a:ext>
                  </a:extLst>
                </a:gridCol>
                <a:gridCol w="1690034">
                  <a:extLst>
                    <a:ext uri="{9D8B030D-6E8A-4147-A177-3AD203B41FA5}">
                      <a16:colId xmlns:a16="http://schemas.microsoft.com/office/drawing/2014/main" val="160833403"/>
                    </a:ext>
                  </a:extLst>
                </a:gridCol>
                <a:gridCol w="4620346">
                  <a:extLst>
                    <a:ext uri="{9D8B030D-6E8A-4147-A177-3AD203B41FA5}">
                      <a16:colId xmlns:a16="http://schemas.microsoft.com/office/drawing/2014/main" val="1058824416"/>
                    </a:ext>
                  </a:extLst>
                </a:gridCol>
                <a:gridCol w="724245">
                  <a:extLst>
                    <a:ext uri="{9D8B030D-6E8A-4147-A177-3AD203B41FA5}">
                      <a16:colId xmlns:a16="http://schemas.microsoft.com/office/drawing/2014/main" val="1531807271"/>
                    </a:ext>
                  </a:extLst>
                </a:gridCol>
                <a:gridCol w="1167030">
                  <a:extLst>
                    <a:ext uri="{9D8B030D-6E8A-4147-A177-3AD203B41FA5}">
                      <a16:colId xmlns:a16="http://schemas.microsoft.com/office/drawing/2014/main" val="3604411792"/>
                    </a:ext>
                  </a:extLst>
                </a:gridCol>
                <a:gridCol w="1679372">
                  <a:extLst>
                    <a:ext uri="{9D8B030D-6E8A-4147-A177-3AD203B41FA5}">
                      <a16:colId xmlns:a16="http://schemas.microsoft.com/office/drawing/2014/main" val="3706844603"/>
                    </a:ext>
                  </a:extLst>
                </a:gridCol>
                <a:gridCol w="1112500">
                  <a:extLst>
                    <a:ext uri="{9D8B030D-6E8A-4147-A177-3AD203B41FA5}">
                      <a16:colId xmlns:a16="http://schemas.microsoft.com/office/drawing/2014/main" val="2662952361"/>
                    </a:ext>
                  </a:extLst>
                </a:gridCol>
              </a:tblGrid>
              <a:tr h="375313">
                <a:tc gridSpan="7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¿Cómo afectan los riesgos sociales y ambientales a su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organización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/>
                        </a:rPr>
                        <a:t>?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</a:b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70" marR="270" marT="270" marB="0" anchor="ctr">
                    <a:lnL>
                      <a:noFill/>
                    </a:lnL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70" marR="270" marT="27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C0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540366"/>
                  </a:ext>
                </a:extLst>
              </a:tr>
              <a:tr h="6150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PRINCIPIO</a:t>
                      </a:r>
                    </a:p>
                  </a:txBody>
                  <a:tcPr marL="1800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TEMA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¿Ocurre esto alguna vez?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¿Se ha identificado esto en las fincas de los miembros mediante auditorías?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¿Quiénes son las personas o grupos más afectados?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NIVEL DE RIESGO 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85256"/>
                  </a:ext>
                </a:extLst>
              </a:tr>
              <a:tr h="7323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Sí / No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Identifique las no conformidades sobre este tema en auditorías anteriores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Identifique a las personas o grupos que son más vulnerables o que probablemente se vean afectados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por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esta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situación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  <a:p>
                      <a:pPr algn="ctr" fontAlgn="t">
                        <a:buNone/>
                      </a:pPr>
                      <a:endParaRPr lang="en-NZ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200" b="1" i="1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838766"/>
                  </a:ext>
                </a:extLst>
              </a:tr>
              <a:tr h="597659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Trabajo forzoso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0" algn="l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¿Hay trabajadores que puedan verse obligados a trabajar porque deben dinero o no pueden regresar a casa, o porque  el empleador retiene sus documentos de identidad?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SÍ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Algunos trabajadores migrantes  se quedan más tiempo si han recibido anticipos para el alquiler 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7772"/>
                  </a:ext>
                </a:extLst>
              </a:tr>
              <a:tr h="300147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0" algn="l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 identificado casos de trabajo forzado?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N/A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07330"/>
                  </a:ext>
                </a:extLst>
              </a:tr>
              <a:tr h="250562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057796"/>
                  </a:ext>
                </a:extLst>
              </a:tr>
              <a:tr h="44890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Trabajo infantil y protección de la infancia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¿Tiene producción en zonas donde hay escasez de mano de obra y acceso deficiente a las escuelas?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N/A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28168"/>
                  </a:ext>
                </a:extLst>
              </a:tr>
              <a:tr h="73350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85725" algn="l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 identificado casos en los que se haya empleado a menores de 15 años para cualquier tipo de trabajo, o en los que menores de 18 años hayan realizado trabajos peligrosos o de explotación?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No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N/A</a:t>
                      </a:r>
                      <a:endParaRPr lang="en-NZ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28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E937C1F9-055F-4EAD-1A34-24FAA03570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111" y="214916"/>
            <a:ext cx="10472924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Cómo se utiliza la autoevaluación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F7A1F-1898-25A9-A5FC-471FD00AF225}"/>
              </a:ext>
            </a:extLst>
          </p:cNvPr>
          <p:cNvSpPr txBox="1"/>
          <p:nvPr/>
        </p:nvSpPr>
        <p:spPr>
          <a:xfrm>
            <a:off x="241596" y="1012857"/>
            <a:ext cx="1021180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000" noProof="0" dirty="0">
                <a:latin typeface="Exo 2"/>
              </a:rPr>
              <a:t>Ejemplo: </a:t>
            </a:r>
            <a:r>
              <a:rPr lang="en-GB" sz="2000" noProof="0" dirty="0">
                <a:latin typeface="Exo 2"/>
                <a:cs typeface="Mongolian Baiti"/>
              </a:rPr>
              <a:t>Ausencia de trabajo forzoso y trabajo infantil</a:t>
            </a:r>
            <a:endParaRPr lang="en-GB" sz="2000" noProof="0" dirty="0">
              <a:latin typeface="Exo 2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BFFDC7-1EF0-19D8-F820-DB3D80F25DB7}"/>
              </a:ext>
            </a:extLst>
          </p:cNvPr>
          <p:cNvSpPr/>
          <p:nvPr/>
        </p:nvSpPr>
        <p:spPr>
          <a:xfrm>
            <a:off x="7371706" y="4295321"/>
            <a:ext cx="752239" cy="7124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31F21-56C8-B17F-A997-E94272679F9D}"/>
              </a:ext>
            </a:extLst>
          </p:cNvPr>
          <p:cNvSpPr/>
          <p:nvPr/>
        </p:nvSpPr>
        <p:spPr>
          <a:xfrm>
            <a:off x="10940045" y="4300115"/>
            <a:ext cx="1127198" cy="7593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C28C22-4142-F8F3-9BF2-B299B428CC7A}"/>
              </a:ext>
            </a:extLst>
          </p:cNvPr>
          <p:cNvSpPr/>
          <p:nvPr/>
        </p:nvSpPr>
        <p:spPr>
          <a:xfrm>
            <a:off x="9275862" y="4295321"/>
            <a:ext cx="1664183" cy="7641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6" name="ElevenLabs_2026-06-16T16_55_31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D2FAD89-C5FC-D27E-84E3-566796956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8263" y="6358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500"/>
    </mc:Choice>
    <mc:Fallback>
      <p:transition spd="slow" advClick="0" advTm="6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135D9-6818-B8AA-766D-B86451834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2A6AF4-C3C2-B542-99DF-FAE3C9C35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66902"/>
              </p:ext>
            </p:extLst>
          </p:nvPr>
        </p:nvGraphicFramePr>
        <p:xfrm>
          <a:off x="241596" y="1410514"/>
          <a:ext cx="11736000" cy="2195100"/>
        </p:xfrm>
        <a:graphic>
          <a:graphicData uri="http://schemas.openxmlformats.org/drawingml/2006/table">
            <a:tbl>
              <a:tblPr/>
              <a:tblGrid>
                <a:gridCol w="716548">
                  <a:extLst>
                    <a:ext uri="{9D8B030D-6E8A-4147-A177-3AD203B41FA5}">
                      <a16:colId xmlns:a16="http://schemas.microsoft.com/office/drawing/2014/main" val="1172764697"/>
                    </a:ext>
                  </a:extLst>
                </a:gridCol>
                <a:gridCol w="1689543">
                  <a:extLst>
                    <a:ext uri="{9D8B030D-6E8A-4147-A177-3AD203B41FA5}">
                      <a16:colId xmlns:a16="http://schemas.microsoft.com/office/drawing/2014/main" val="160833403"/>
                    </a:ext>
                  </a:extLst>
                </a:gridCol>
                <a:gridCol w="4606663">
                  <a:extLst>
                    <a:ext uri="{9D8B030D-6E8A-4147-A177-3AD203B41FA5}">
                      <a16:colId xmlns:a16="http://schemas.microsoft.com/office/drawing/2014/main" val="1058824416"/>
                    </a:ext>
                  </a:extLst>
                </a:gridCol>
                <a:gridCol w="948201">
                  <a:extLst>
                    <a:ext uri="{9D8B030D-6E8A-4147-A177-3AD203B41FA5}">
                      <a16:colId xmlns:a16="http://schemas.microsoft.com/office/drawing/2014/main" val="1531807271"/>
                    </a:ext>
                  </a:extLst>
                </a:gridCol>
                <a:gridCol w="1171749">
                  <a:extLst>
                    <a:ext uri="{9D8B030D-6E8A-4147-A177-3AD203B41FA5}">
                      <a16:colId xmlns:a16="http://schemas.microsoft.com/office/drawing/2014/main" val="2605362028"/>
                    </a:ext>
                  </a:extLst>
                </a:gridCol>
                <a:gridCol w="1459985">
                  <a:extLst>
                    <a:ext uri="{9D8B030D-6E8A-4147-A177-3AD203B41FA5}">
                      <a16:colId xmlns:a16="http://schemas.microsoft.com/office/drawing/2014/main" val="1462772701"/>
                    </a:ext>
                  </a:extLst>
                </a:gridCol>
                <a:gridCol w="1143311">
                  <a:extLst>
                    <a:ext uri="{9D8B030D-6E8A-4147-A177-3AD203B41FA5}">
                      <a16:colId xmlns:a16="http://schemas.microsoft.com/office/drawing/2014/main" val="2662952361"/>
                    </a:ext>
                  </a:extLst>
                </a:gridCol>
              </a:tblGrid>
              <a:tr h="59475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PRINCIPIO</a:t>
                      </a:r>
                    </a:p>
                  </a:txBody>
                  <a:tcPr marL="1800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TEMA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¿Ocurre esto alguna vez?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¿Se ha identificado esto en las explotaciones de los miembros mediante auditorías?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¿Quiénes son las personas o grupos más afectados?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NIVEL DE RIESGO </a:t>
                      </a:r>
                    </a:p>
                  </a:txBody>
                  <a:tcPr marL="270" marR="270" marT="2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85256"/>
                  </a:ext>
                </a:extLst>
              </a:tr>
              <a:tr h="87684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Trabajo forzoso</a:t>
                      </a:r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¿Hay trabajadores que puedan verse obligados a trabajar porque deben dinero o no pueden regresar a casa, o porque  el empleador retiene sus documentos de identidad?</a:t>
                      </a:r>
                    </a:p>
                  </a:txBody>
                  <a:tcPr marL="72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SÍ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Algunos trabajadores migrantes  se quedan más tiempo si han recibido anticipos para el alquiler </a:t>
                      </a:r>
                    </a:p>
                  </a:txBody>
                  <a:tcPr marL="36000" marR="3600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647772"/>
                  </a:ext>
                </a:extLst>
              </a:tr>
            </a:tbl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9E680027-8468-D611-B3A8-0CED63BCC5AF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D8C62-C1E6-EDCF-5ECA-D74F49E352F2}"/>
              </a:ext>
            </a:extLst>
          </p:cNvPr>
          <p:cNvSpPr txBox="1"/>
          <p:nvPr/>
        </p:nvSpPr>
        <p:spPr>
          <a:xfrm>
            <a:off x="241596" y="1012857"/>
            <a:ext cx="10211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Ejemplo: </a:t>
            </a:r>
            <a:r>
              <a:rPr lang="en-US" dirty="0">
                <a:latin typeface="Exo 2"/>
                <a:cs typeface="Mongolian Baiti"/>
              </a:rPr>
              <a:t>Ausencia de </a:t>
            </a:r>
            <a:r>
              <a:rPr lang="en-GB" noProof="0" dirty="0">
                <a:latin typeface="Exo 2"/>
                <a:cs typeface="Mongolian Baiti"/>
              </a:rPr>
              <a:t>trabajo</a:t>
            </a:r>
            <a:r>
              <a:rPr lang="en-US" dirty="0">
                <a:latin typeface="Exo 2"/>
                <a:cs typeface="Mongolian Baiti"/>
              </a:rPr>
              <a:t> forzoso </a:t>
            </a:r>
            <a:r>
              <a:rPr lang="en-GB" noProof="0" dirty="0">
                <a:latin typeface="Exo 2"/>
                <a:cs typeface="Mongolian Baiti"/>
              </a:rPr>
              <a:t>y trabajo infantil</a:t>
            </a:r>
            <a:endParaRPr lang="en-NZ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2A078F1-08A1-4429-24E4-ADA2D8601B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1" y="214916"/>
            <a:ext cx="9037340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Cómo se utiliza la autoevaluación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FB2FC-334D-754F-4545-D40295DC6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t="805" r="-710" b="29449"/>
          <a:stretch>
            <a:fillRect/>
          </a:stretch>
        </p:blipFill>
        <p:spPr>
          <a:xfrm>
            <a:off x="1078992" y="3979451"/>
            <a:ext cx="10365055" cy="28332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DCEEA5-9311-1002-BBC9-5B532EC99893}"/>
              </a:ext>
            </a:extLst>
          </p:cNvPr>
          <p:cNvSpPr/>
          <p:nvPr/>
        </p:nvSpPr>
        <p:spPr>
          <a:xfrm>
            <a:off x="6254866" y="5407526"/>
            <a:ext cx="2404502" cy="13960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BF9D3B-A1A7-381D-4866-57AA8E7E9B14}"/>
              </a:ext>
            </a:extLst>
          </p:cNvPr>
          <p:cNvSpPr/>
          <p:nvPr/>
        </p:nvSpPr>
        <p:spPr>
          <a:xfrm>
            <a:off x="6254866" y="3970307"/>
            <a:ext cx="2404502" cy="7186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435CBA-D427-428B-F6C4-6FBE1B89C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3431" y="21297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059FF368-75A1-5471-2278-B9142DB5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830" y="107246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row: Bent-Up 36">
            <a:extLst>
              <a:ext uri="{FF2B5EF4-FFF2-40B4-BE49-F238E27FC236}">
                <a16:creationId xmlns:a16="http://schemas.microsoft.com/office/drawing/2014/main" id="{0C8FFFA1-781B-D0E2-6983-B2FD1FEF51B1}"/>
              </a:ext>
            </a:extLst>
          </p:cNvPr>
          <p:cNvSpPr/>
          <p:nvPr/>
        </p:nvSpPr>
        <p:spPr>
          <a:xfrm rot="10800000">
            <a:off x="7342632" y="3648880"/>
            <a:ext cx="4083127" cy="283039"/>
          </a:xfrm>
          <a:prstGeom prst="bentUpArrow">
            <a:avLst>
              <a:gd name="adj1" fmla="val 30326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9" name="ElevenLabs_2026-06-16T16_55_48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EA3A1396-4374-B52A-8DDA-2315F654C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952" y="63443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8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0"/>
    </mc:Choice>
    <mc:Fallback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475D-3FB5-A316-1934-8C4D5F00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6A30C5-FEAB-685E-A808-7D942107C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911840"/>
              </p:ext>
            </p:extLst>
          </p:nvPr>
        </p:nvGraphicFramePr>
        <p:xfrm>
          <a:off x="234506" y="1456664"/>
          <a:ext cx="11722988" cy="1219740"/>
        </p:xfrm>
        <a:graphic>
          <a:graphicData uri="http://schemas.openxmlformats.org/drawingml/2006/table">
            <a:tbl>
              <a:tblPr/>
              <a:tblGrid>
                <a:gridCol w="715630">
                  <a:extLst>
                    <a:ext uri="{9D8B030D-6E8A-4147-A177-3AD203B41FA5}">
                      <a16:colId xmlns:a16="http://schemas.microsoft.com/office/drawing/2014/main" val="2584144094"/>
                    </a:ext>
                  </a:extLst>
                </a:gridCol>
                <a:gridCol w="1687380">
                  <a:extLst>
                    <a:ext uri="{9D8B030D-6E8A-4147-A177-3AD203B41FA5}">
                      <a16:colId xmlns:a16="http://schemas.microsoft.com/office/drawing/2014/main" val="655541429"/>
                    </a:ext>
                  </a:extLst>
                </a:gridCol>
                <a:gridCol w="4947013">
                  <a:extLst>
                    <a:ext uri="{9D8B030D-6E8A-4147-A177-3AD203B41FA5}">
                      <a16:colId xmlns:a16="http://schemas.microsoft.com/office/drawing/2014/main" val="2420182302"/>
                    </a:ext>
                  </a:extLst>
                </a:gridCol>
                <a:gridCol w="740957">
                  <a:extLst>
                    <a:ext uri="{9D8B030D-6E8A-4147-A177-3AD203B41FA5}">
                      <a16:colId xmlns:a16="http://schemas.microsoft.com/office/drawing/2014/main" val="1790143252"/>
                    </a:ext>
                  </a:extLst>
                </a:gridCol>
                <a:gridCol w="1032046">
                  <a:extLst>
                    <a:ext uri="{9D8B030D-6E8A-4147-A177-3AD203B41FA5}">
                      <a16:colId xmlns:a16="http://schemas.microsoft.com/office/drawing/2014/main" val="1948350601"/>
                    </a:ext>
                  </a:extLst>
                </a:gridCol>
                <a:gridCol w="1458115">
                  <a:extLst>
                    <a:ext uri="{9D8B030D-6E8A-4147-A177-3AD203B41FA5}">
                      <a16:colId xmlns:a16="http://schemas.microsoft.com/office/drawing/2014/main" val="1251040347"/>
                    </a:ext>
                  </a:extLst>
                </a:gridCol>
                <a:gridCol w="1141847">
                  <a:extLst>
                    <a:ext uri="{9D8B030D-6E8A-4147-A177-3AD203B41FA5}">
                      <a16:colId xmlns:a16="http://schemas.microsoft.com/office/drawing/2014/main" val="2305205672"/>
                    </a:ext>
                  </a:extLst>
                </a:gridCol>
              </a:tblGrid>
              <a:tr h="5585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PRINCIPIO</a:t>
                      </a:r>
                    </a:p>
                  </a:txBody>
                  <a:tcPr marL="3600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TEMA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PREGUNTA</a:t>
                      </a:r>
                    </a:p>
                  </a:txBody>
                  <a:tcPr marL="270" marR="270" marT="27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 ¿Ocurre esto alguna vez?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2. ¿Se ha identificado esto en las granjas de los miembros?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 ¿Quiénes son las personas o grupos más afectados?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NIVEL DE RIESGO </a:t>
                      </a:r>
                    </a:p>
                  </a:txBody>
                  <a:tcPr marL="270" marR="270" marT="27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31413"/>
                  </a:ext>
                </a:extLst>
              </a:tr>
              <a:tr h="60574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Trabajo forzoso</a:t>
                      </a:r>
                      <a:endParaRPr lang="en-NZ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¿Hay trabajadores que puedan verse obligados a trabajar porque deben dinero o no pueden regresar a casa, o porque  el empleador retiene sus documentos de identidad?</a:t>
                      </a:r>
                    </a:p>
                  </a:txBody>
                  <a:tcPr marL="3600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N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  <a:r>
                        <a:rPr lang="en-NZ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SÍ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 No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</a:rPr>
                        <a:t>Algunos trabajadores migrantes  se quedan más tiempo si han recibido anticipos para el alquiler 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  <a:buNone/>
                      </a:pPr>
                      <a:r>
                        <a:rPr lang="en-N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Medio</a:t>
                      </a:r>
                    </a:p>
                  </a:txBody>
                  <a:tcPr marL="270" marR="270" marT="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73790"/>
                  </a:ext>
                </a:extLst>
              </a:tr>
            </a:tbl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828F1281-65CD-0D06-9405-C75E754ECE66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C3067-35C9-0A47-31F2-65E2460A9D2F}"/>
              </a:ext>
            </a:extLst>
          </p:cNvPr>
          <p:cNvSpPr txBox="1"/>
          <p:nvPr/>
        </p:nvSpPr>
        <p:spPr>
          <a:xfrm>
            <a:off x="234506" y="1038908"/>
            <a:ext cx="10211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Ejemplo: </a:t>
            </a:r>
            <a:r>
              <a:rPr lang="en-GB" dirty="0">
                <a:latin typeface="Exo 2"/>
                <a:cs typeface="Mongolian Baiti"/>
              </a:rPr>
              <a:t>Ausencia de trabajo forzoso</a:t>
            </a:r>
            <a:endParaRPr lang="en-GB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0BA9C23-02A0-C793-DD1B-6D37DB5A4F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110" y="214916"/>
            <a:ext cx="10565815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Aplique los criterios que correspondan a su nivel de riesgo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8E198-1853-137C-B7FD-35087EE65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3"/>
          <a:stretch>
            <a:fillRect/>
          </a:stretch>
        </p:blipFill>
        <p:spPr>
          <a:xfrm>
            <a:off x="2125309" y="2886077"/>
            <a:ext cx="9261312" cy="3834782"/>
          </a:xfrm>
          <a:prstGeom prst="rect">
            <a:avLst/>
          </a:prstGeom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FFCFCC59-6C67-5741-CAF6-68788041D840}"/>
              </a:ext>
            </a:extLst>
          </p:cNvPr>
          <p:cNvSpPr/>
          <p:nvPr/>
        </p:nvSpPr>
        <p:spPr>
          <a:xfrm rot="10800000">
            <a:off x="8808334" y="2740297"/>
            <a:ext cx="2658242" cy="372770"/>
          </a:xfrm>
          <a:prstGeom prst="bentUpArrow">
            <a:avLst>
              <a:gd name="adj1" fmla="val 25000"/>
              <a:gd name="adj2" fmla="val 25000"/>
              <a:gd name="adj3" fmla="val 337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BBB7A4-A697-5496-A47D-9E93D8375EB2}"/>
              </a:ext>
            </a:extLst>
          </p:cNvPr>
          <p:cNvSpPr/>
          <p:nvPr/>
        </p:nvSpPr>
        <p:spPr>
          <a:xfrm>
            <a:off x="10813774" y="2039112"/>
            <a:ext cx="1143720" cy="6082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B450D9-9C46-8ED7-A272-DA1EE0D27B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E1BF3436-7A6B-5978-AF75-F79C5B3F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levenLabs_2026-06-16T16_55_58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A43E8245-A579-2DB8-95EE-92B443B78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54294" y="63144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Fairtrade Impact Report templat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FC0FC"/>
      </a:accent1>
      <a:accent2>
        <a:srgbClr val="D3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FC0FC"/>
      </a:hlink>
      <a:folHlink>
        <a:srgbClr val="001B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Future is Fair colour palette">
      <a:dk1>
        <a:sysClr val="windowText" lastClr="000000"/>
      </a:dk1>
      <a:lt1>
        <a:sysClr val="window" lastClr="FFFFFF"/>
      </a:lt1>
      <a:dk2>
        <a:srgbClr val="9CA399"/>
      </a:dk2>
      <a:lt2>
        <a:srgbClr val="DADADA"/>
      </a:lt2>
      <a:accent1>
        <a:srgbClr val="0FC0FC"/>
      </a:accent1>
      <a:accent2>
        <a:srgbClr val="D4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563C1"/>
      </a:hlink>
      <a:folHlink>
        <a:srgbClr val="7B1DAB"/>
      </a:folHlink>
    </a:clrScheme>
    <a:fontScheme name="Fairtrade">
      <a:majorFont>
        <a:latin typeface="Alegreya Sans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airtrade 2022">
      <a:dk1>
        <a:srgbClr val="001B6E"/>
      </a:dk1>
      <a:lt1>
        <a:srgbClr val="FFFFFF"/>
      </a:lt1>
      <a:dk2>
        <a:srgbClr val="7B1DAB"/>
      </a:dk2>
      <a:lt2>
        <a:srgbClr val="D4FF47"/>
      </a:lt2>
      <a:accent1>
        <a:srgbClr val="0FC0FC"/>
      </a:accent1>
      <a:accent2>
        <a:srgbClr val="001B6E"/>
      </a:accent2>
      <a:accent3>
        <a:srgbClr val="09FBD3"/>
      </a:accent3>
      <a:accent4>
        <a:srgbClr val="FF4571"/>
      </a:accent4>
      <a:accent5>
        <a:srgbClr val="FF8000"/>
      </a:accent5>
      <a:accent6>
        <a:srgbClr val="9CA399"/>
      </a:accent6>
      <a:hlink>
        <a:srgbClr val="7B1DAB"/>
      </a:hlink>
      <a:folHlink>
        <a:srgbClr val="0319E7"/>
      </a:folHlink>
    </a:clrScheme>
    <a:fontScheme name="Fairtrade-Fonts-2021">
      <a:majorFont>
        <a:latin typeface="Alegreya Sans ExtraBold"/>
        <a:ea typeface=""/>
        <a:cs typeface=""/>
      </a:majorFont>
      <a:minorFont>
        <a:latin typeface="Ex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irtrade_Presentation_Template_2022" id="{1F110D01-8ECF-4835-8E78-1BB9D0ADF8B4}" vid="{18AFB588-73C4-48CD-B184-C2BDF34311F4}"/>
    </a:ext>
  </a:extLst>
</a:theme>
</file>

<file path=ppt/theme/theme4.xml><?xml version="1.0" encoding="utf-8"?>
<a:theme xmlns:a="http://schemas.openxmlformats.org/drawingml/2006/main" name="6_Office Theme">
  <a:themeElements>
    <a:clrScheme name="Fairtrade">
      <a:dk1>
        <a:sysClr val="windowText" lastClr="000000"/>
      </a:dk1>
      <a:lt1>
        <a:sysClr val="window" lastClr="FFFFFF"/>
      </a:lt1>
      <a:dk2>
        <a:srgbClr val="9CA399"/>
      </a:dk2>
      <a:lt2>
        <a:srgbClr val="DADADA"/>
      </a:lt2>
      <a:accent1>
        <a:srgbClr val="0FC0FC"/>
      </a:accent1>
      <a:accent2>
        <a:srgbClr val="D4FF47"/>
      </a:accent2>
      <a:accent3>
        <a:srgbClr val="001B6E"/>
      </a:accent3>
      <a:accent4>
        <a:srgbClr val="FF8000"/>
      </a:accent4>
      <a:accent5>
        <a:srgbClr val="0FC0FC"/>
      </a:accent5>
      <a:accent6>
        <a:srgbClr val="7B1DAB"/>
      </a:accent6>
      <a:hlink>
        <a:srgbClr val="0563C1"/>
      </a:hlink>
      <a:folHlink>
        <a:srgbClr val="7B1DAB"/>
      </a:folHlink>
    </a:clrScheme>
    <a:fontScheme name="Fairtrade">
      <a:majorFont>
        <a:latin typeface="Alegreya Sans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2A1B9C88F8044F819681DB4CE8107E" ma:contentTypeVersion="11" ma:contentTypeDescription="Ein neues Dokument erstellen." ma:contentTypeScope="" ma:versionID="ea491353f8a9eb5cd3d6912e06e763cb">
  <xsd:schema xmlns:xsd="http://www.w3.org/2001/XMLSchema" xmlns:xs="http://www.w3.org/2001/XMLSchema" xmlns:p="http://schemas.microsoft.com/office/2006/metadata/properties" xmlns:ns2="0e645244-4da0-4ab7-98e4-757191e29d41" xmlns:ns3="a6b01a4b-fbd7-4ad7-8f91-4cfb9e7952a7" targetNamespace="http://schemas.microsoft.com/office/2006/metadata/properties" ma:root="true" ma:fieldsID="d03b43ea47a683701198f899c7ce85a7" ns2:_="" ns3:_="">
    <xsd:import namespace="0e645244-4da0-4ab7-98e4-757191e29d41"/>
    <xsd:import namespace="a6b01a4b-fbd7-4ad7-8f91-4cfb9e7952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45244-4da0-4ab7-98e4-757191e29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c7d7dc8c-57aa-4631-a4f0-9e630fb585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01a4b-fbd7-4ad7-8f91-4cfb9e7952a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296b7c1-d036-4733-a969-f0b93f72617f}" ma:internalName="TaxCatchAll" ma:showField="CatchAllData" ma:web="a6b01a4b-fbd7-4ad7-8f91-4cfb9e7952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645244-4da0-4ab7-98e4-757191e29d41">
      <Terms xmlns="http://schemas.microsoft.com/office/infopath/2007/PartnerControls"/>
    </lcf76f155ced4ddcb4097134ff3c332f>
    <TaxCatchAll xmlns="a6b01a4b-fbd7-4ad7-8f91-4cfb9e7952a7" xsi:nil="true"/>
  </documentManagement>
</p:properties>
</file>

<file path=customXml/itemProps1.xml><?xml version="1.0" encoding="utf-8"?>
<ds:datastoreItem xmlns:ds="http://schemas.openxmlformats.org/officeDocument/2006/customXml" ds:itemID="{ECABF745-5939-40B3-BF4E-68F28A035C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1BFC3-49E9-419D-92B6-C8F019878886}"/>
</file>

<file path=customXml/itemProps3.xml><?xml version="1.0" encoding="utf-8"?>
<ds:datastoreItem xmlns:ds="http://schemas.openxmlformats.org/officeDocument/2006/customXml" ds:itemID="{C41FD01F-22EB-4439-A267-D8250AC88DD0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0e645244-4da0-4ab7-98e4-757191e29d41"/>
    <ds:schemaRef ds:uri="http://purl.org/dc/elements/1.1/"/>
    <ds:schemaRef ds:uri="http://purl.org/dc/terms/"/>
    <ds:schemaRef ds:uri="http://www.w3.org/XML/1998/namespace"/>
    <ds:schemaRef ds:uri="http://purl.org/dc/dcmitype/"/>
    <ds:schemaRef ds:uri="a6b01a4b-fbd7-4ad7-8f91-4cfb9e7952a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1658</Words>
  <Application>Microsoft Office PowerPoint</Application>
  <PresentationFormat>Widescreen</PresentationFormat>
  <Paragraphs>225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Alegreya Sans</vt:lpstr>
      <vt:lpstr>Alegreya Sans Black</vt:lpstr>
      <vt:lpstr>Alegreya Sans ExtraBold</vt:lpstr>
      <vt:lpstr>Aptos</vt:lpstr>
      <vt:lpstr>Aptos Narrow</vt:lpstr>
      <vt:lpstr>Arial</vt:lpstr>
      <vt:lpstr>Arial Black</vt:lpstr>
      <vt:lpstr>Calibri</vt:lpstr>
      <vt:lpstr>Exo</vt:lpstr>
      <vt:lpstr>Exo 2</vt:lpstr>
      <vt:lpstr>Exo 2 Medium</vt:lpstr>
      <vt:lpstr>Exo Medium</vt:lpstr>
      <vt:lpstr>Exo SemiBold</vt:lpstr>
      <vt:lpstr>Wingdings</vt:lpstr>
      <vt:lpstr>1_Office Theme</vt:lpstr>
      <vt:lpstr>3_Office Theme</vt:lpstr>
      <vt:lpstr>2_Office Theme</vt:lpstr>
      <vt:lpstr>6_Office Theme</vt:lpstr>
      <vt:lpstr>La evolución de las normas de Fairtrade    Enfoque de riesgos y resultados</vt:lpstr>
      <vt:lpstr>Enfoque de riesgo y resultados: cambia la forma en que priorizamos los requisitos </vt:lpstr>
      <vt:lpstr>PowerPoint Presentation</vt:lpstr>
      <vt:lpstr>PowerPoint Presentation</vt:lpstr>
      <vt:lpstr>Évaluation des risques et des besoins : s'appuie sur ce que nous faisons actuellement</vt:lpstr>
      <vt:lpstr>Cómo se utiliza el Mapa de Riesgos de Fairtrade</vt:lpstr>
      <vt:lpstr>Cómo se utiliza la autoevaluación</vt:lpstr>
      <vt:lpstr>Cómo se utiliza la autoevaluación</vt:lpstr>
      <vt:lpstr>Aplique los criterios que correspondan a su nivel de riesgo</vt:lpstr>
      <vt:lpstr>Mejora continua: opciones para abordar temas de alto riesgo</vt:lpstr>
      <vt:lpstr>Dirigir la implementación a quienes se ven más afectados por el riesgo</vt:lpstr>
      <vt:lpstr>PowerPoint Presentation</vt:lpstr>
      <vt:lpstr>¿Cómo influye el enfoque basado en el riesgo y los resultados en la auditoría?</vt:lpstr>
      <vt:lpstr>Cinco pasos clave del Enfoque de Riesgos y Resultados</vt:lpstr>
      <vt:lpstr>¡Gracias!  Preguntas: standardsevolution@fairtrade.net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Savidge</dc:creator>
  <cp:keywords>, docId:C6828E3E1931735F6B91EEC7ABE6ADEE</cp:keywords>
  <cp:lastModifiedBy>Mona Wolf</cp:lastModifiedBy>
  <cp:revision>298</cp:revision>
  <dcterms:created xsi:type="dcterms:W3CDTF">2025-09-19T13:23:23Z</dcterms:created>
  <dcterms:modified xsi:type="dcterms:W3CDTF">2026-06-22T12:49:51Z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0x010100152A1B9C88F8044F819681DB4CE8107E</vt:lpwstr>
  </property>
  <property fmtid="{D5CDD505-2E9C-101B-9397-08002B2CF9AE}" pid="3" name="MediaServiceImageTags">
    <vt:lpwstr/>
  </property>
</Properties>
</file>