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8" r:id="rId5"/>
    <p:sldId id="270" r:id="rId6"/>
    <p:sldId id="271" r:id="rId7"/>
    <p:sldId id="260" r:id="rId8"/>
    <p:sldId id="269" r:id="rId9"/>
    <p:sldId id="272" r:id="rId10"/>
    <p:sldId id="267" r:id="rId11"/>
  </p:sldIdLst>
  <p:sldSz cx="12192000" cy="6858000"/>
  <p:notesSz cx="6888163" cy="100187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C38B00-BF28-D265-FF46-B6723604E2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C4D0A33-83AA-10E7-8FD4-BD62736DD4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6930C8D-0008-F0CC-FED0-D4FEBE1D4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0012-D3C2-4ADC-B193-109AE548636A}" type="datetimeFigureOut">
              <a:rPr lang="fr-CH" smtClean="0"/>
              <a:t>26.10.2026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942B353-A40D-ACD2-E1F7-BF6556DE9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69B45C2-BC99-9738-6F15-F3813231D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7FB2-EB68-4DCD-97BF-38801BE5B9A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61820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B902E9-C642-CF62-8787-C3EDC04C8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4BED3AB-5E86-1112-1E9D-6BF2B56AA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30B26F9-29F9-55FC-42DF-4D9A769C8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0012-D3C2-4ADC-B193-109AE548636A}" type="datetimeFigureOut">
              <a:rPr lang="fr-CH" smtClean="0"/>
              <a:t>26.10.2026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E4E3118-D024-2CD9-7E9B-D9EBCF1B8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33A928-E803-942A-7F7E-8EC3429A8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7FB2-EB68-4DCD-97BF-38801BE5B9A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10971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8A2374-EB80-8EEC-5BF0-CE262974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7A0C552-B308-9AD1-BA97-ED4A21EED3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CA8545-0D56-B6DA-E41F-41137603D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0012-D3C2-4ADC-B193-109AE548636A}" type="datetimeFigureOut">
              <a:rPr lang="fr-CH" smtClean="0"/>
              <a:t>26.10.2026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5C83AF-935C-E855-05DA-68BF241AD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EC8D60-F027-4B29-65DB-8C1733393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7FB2-EB68-4DCD-97BF-38801BE5B9A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98720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C7E998-E986-D6D5-9680-612026986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167FBB-0668-C720-11DC-B0EF82EF7D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3F12BB0-6A38-DB60-02F7-F51ACA498A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EF59582-746F-1BB5-9404-BB4EA03FE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0012-D3C2-4ADC-B193-109AE548636A}" type="datetimeFigureOut">
              <a:rPr lang="fr-CH" smtClean="0"/>
              <a:t>26.10.2026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0749A32-D3A8-77A4-FB63-3AACE9210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813BE27-56E2-965E-55A7-B772E9655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7FB2-EB68-4DCD-97BF-38801BE5B9A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496463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C7A47E-C639-C72D-0A6D-56021A4F3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A8F54C-7879-D7BE-248C-0F66ED827A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23060C-1567-F7C6-276F-7ADA490BCA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DE358F0-639C-C257-F4B5-2262B90F73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FC1CFFA-6DCE-1CAF-8E79-61E965E8AD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2E3B61E-06B2-FE88-D918-4F8B2C26A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0012-D3C2-4ADC-B193-109AE548636A}" type="datetimeFigureOut">
              <a:rPr lang="fr-CH" smtClean="0"/>
              <a:t>26.10.2026</a:t>
            </a:fld>
            <a:endParaRPr lang="fr-CH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6981E99-9117-FC06-631F-90BE6427D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F9A4893-D964-6810-3677-2CAFDAFDB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7FB2-EB68-4DCD-97BF-38801BE5B9A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112165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D0F098-4CF6-D35F-DE95-33788E313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C320665-99F0-E8DC-58BC-EAE2702FF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0012-D3C2-4ADC-B193-109AE548636A}" type="datetimeFigureOut">
              <a:rPr lang="fr-CH" smtClean="0"/>
              <a:t>26.10.2026</a:t>
            </a:fld>
            <a:endParaRPr lang="fr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90AFB5C-B124-561E-68BE-585058D56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C2D2966-D54E-AE5B-FE35-CA6640D59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7FB2-EB68-4DCD-97BF-38801BE5B9A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694858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677F254-0B6B-EBD4-C55B-C9EF582EE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0012-D3C2-4ADC-B193-109AE548636A}" type="datetimeFigureOut">
              <a:rPr lang="fr-CH" smtClean="0"/>
              <a:t>26.10.2026</a:t>
            </a:fld>
            <a:endParaRPr lang="fr-CH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DE18785-9BC2-9F42-A88A-DEE781168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9E64C0B-2F63-2D93-43EF-6BF756EEC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7FB2-EB68-4DCD-97BF-38801BE5B9A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74182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9B6ECA-9A97-7384-4847-1647FED28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5FF5A0-DBBE-F3EB-6E2F-44A4DD8B7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F0C13C7-4F8E-7692-A596-5C59F1850F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07A787F-9F20-4D2D-2D17-E5DE4D278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0012-D3C2-4ADC-B193-109AE548636A}" type="datetimeFigureOut">
              <a:rPr lang="fr-CH" smtClean="0"/>
              <a:t>26.10.2026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471CA5-7C16-EBCA-DE1D-DB32F9FF8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A40C7-5FD3-3F3B-8767-DF1172516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7FB2-EB68-4DCD-97BF-38801BE5B9A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152811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259DD7-1E3E-50E8-BA1F-2D39E1BB7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7E6AB83-F987-BCA5-E60D-BDB42C0D8A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08389C1-BE3B-64DB-3CA4-E2118AAB88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2FC180F-08BF-35DF-0529-A77F5E433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0012-D3C2-4ADC-B193-109AE548636A}" type="datetimeFigureOut">
              <a:rPr lang="fr-CH" smtClean="0"/>
              <a:t>26.10.2026</a:t>
            </a:fld>
            <a:endParaRPr lang="fr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E2CEB81-6049-48BB-3F15-2217ED374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71F7848-53B1-46EE-5DA8-54490C15A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7FB2-EB68-4DCD-97BF-38801BE5B9A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204004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968C1E-79C4-A170-86B1-0815FE447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264F5B4-D8DC-9786-2AA0-8D9BC247F3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48D15B-6897-E6F2-FFF8-F19EE4977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0012-D3C2-4ADC-B193-109AE548636A}" type="datetimeFigureOut">
              <a:rPr lang="fr-CH" smtClean="0"/>
              <a:t>26.10.2026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EB40FAD-E64B-1BAD-BEE9-0C846C8DD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EC96E8-F54B-6B41-1504-CA2F5BCDC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7FB2-EB68-4DCD-97BF-38801BE5B9A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799391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B3C10AE-E9AC-D615-D016-DE66274F6D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FDEC5BE-4ABC-ABA3-D0D1-64EF7F711A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03DE75-CC65-3B4F-A391-3A1AA8469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B0012-D3C2-4ADC-B193-109AE548636A}" type="datetimeFigureOut">
              <a:rPr lang="fr-CH" smtClean="0"/>
              <a:t>26.10.2026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82DEAE6-ED45-B279-12E9-C4E2508A7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0D8B4C-551D-8FBB-2FCF-0403540CD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07FB2-EB68-4DCD-97BF-38801BE5B9A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91593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6527CC1-C4E3-FC8C-2C48-D722A621B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75E9197-0F80-4CA0-34A2-35B00EEA9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BE989F-D672-1599-6204-85AFB3FB54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B0012-D3C2-4ADC-B193-109AE548636A}" type="datetimeFigureOut">
              <a:rPr lang="fr-CH" smtClean="0"/>
              <a:t>26.10.2026</a:t>
            </a:fld>
            <a:endParaRPr lang="fr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BFF49A2-CB9B-651F-1EF4-56366D74C6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1E992EB-904F-7211-8FD3-F488E204C4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907FB2-EB68-4DCD-97BF-38801BE5B9A1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38373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4.xlsx"/><Relationship Id="rId13" Type="http://schemas.openxmlformats.org/officeDocument/2006/relationships/image" Target="../media/image10.emf"/><Relationship Id="rId3" Type="http://schemas.openxmlformats.org/officeDocument/2006/relationships/image" Target="../media/image5.emf"/><Relationship Id="rId7" Type="http://schemas.openxmlformats.org/officeDocument/2006/relationships/image" Target="../media/image7.emf"/><Relationship Id="rId12" Type="http://schemas.openxmlformats.org/officeDocument/2006/relationships/package" Target="../embeddings/Microsoft_Excel_Worksheet6.xlsx"/><Relationship Id="rId17" Type="http://schemas.openxmlformats.org/officeDocument/2006/relationships/image" Target="../media/image12.emf"/><Relationship Id="rId2" Type="http://schemas.openxmlformats.org/officeDocument/2006/relationships/package" Target="../embeddings/Microsoft_Excel_Worksheet1.xlsx"/><Relationship Id="rId16" Type="http://schemas.openxmlformats.org/officeDocument/2006/relationships/package" Target="../embeddings/Microsoft_Excel_Worksheet8.xlsx"/><Relationship Id="rId1" Type="http://schemas.openxmlformats.org/officeDocument/2006/relationships/slideLayout" Target="../slideLayouts/slideLayout7.xml"/><Relationship Id="rId6" Type="http://schemas.openxmlformats.org/officeDocument/2006/relationships/package" Target="../embeddings/Microsoft_Excel_Worksheet3.xlsx"/><Relationship Id="rId11" Type="http://schemas.openxmlformats.org/officeDocument/2006/relationships/image" Target="../media/image9.emf"/><Relationship Id="rId5" Type="http://schemas.openxmlformats.org/officeDocument/2006/relationships/image" Target="../media/image6.emf"/><Relationship Id="rId15" Type="http://schemas.openxmlformats.org/officeDocument/2006/relationships/image" Target="../media/image11.emf"/><Relationship Id="rId10" Type="http://schemas.openxmlformats.org/officeDocument/2006/relationships/package" Target="../embeddings/Microsoft_Excel_Worksheet5.xlsx"/><Relationship Id="rId4" Type="http://schemas.openxmlformats.org/officeDocument/2006/relationships/package" Target="../embeddings/Microsoft_Excel_Worksheet2.xlsx"/><Relationship Id="rId9" Type="http://schemas.openxmlformats.org/officeDocument/2006/relationships/image" Target="../media/image8.emf"/><Relationship Id="rId14" Type="http://schemas.openxmlformats.org/officeDocument/2006/relationships/package" Target="../embeddings/Microsoft_Excel_Worksheet7.xlsx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F870CF-8E0E-6109-EBFA-B6FCCE1C96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9057"/>
            <a:ext cx="9144000" cy="2600587"/>
          </a:xfrm>
        </p:spPr>
        <p:txBody>
          <a:bodyPr>
            <a:noAutofit/>
          </a:bodyPr>
          <a:lstStyle/>
          <a:p>
            <a:r>
              <a:rPr lang="de-CH" b="1" dirty="0">
                <a:latin typeface="Arial Black" panose="020B0A04020102020204" pitchFamily="34" charset="0"/>
              </a:rPr>
              <a:t>DARTS </a:t>
            </a:r>
            <a:br>
              <a:rPr lang="de-CH" b="1" dirty="0">
                <a:latin typeface="Arial Black" panose="020B0A04020102020204" pitchFamily="34" charset="0"/>
              </a:rPr>
            </a:br>
            <a:r>
              <a:rPr lang="de-CH" b="1" dirty="0">
                <a:latin typeface="Arial Black" panose="020B0A04020102020204" pitchFamily="34" charset="0"/>
              </a:rPr>
              <a:t>CHAMPION’S LEAGUE</a:t>
            </a:r>
            <a:endParaRPr lang="fr-CH" b="1" dirty="0">
              <a:latin typeface="Arial Black" panose="020B0A04020102020204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5D3603F-8E03-712C-9CF8-F110E1FD6E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20037"/>
            <a:ext cx="9144000" cy="1040235"/>
          </a:xfrm>
        </p:spPr>
        <p:txBody>
          <a:bodyPr>
            <a:normAutofit fontScale="85000" lnSpcReduction="20000"/>
          </a:bodyPr>
          <a:lstStyle/>
          <a:p>
            <a:r>
              <a:rPr lang="de-CH" sz="4400" b="1" dirty="0">
                <a:latin typeface="Arial Black" panose="020B0A04020102020204" pitchFamily="34" charset="0"/>
              </a:rPr>
              <a:t>De la GDL </a:t>
            </a:r>
          </a:p>
          <a:p>
            <a:r>
              <a:rPr lang="de-CH" sz="4400" b="1" dirty="0">
                <a:latin typeface="Arial Black" panose="020B0A04020102020204" pitchFamily="34" charset="0"/>
              </a:rPr>
              <a:t>Saison 2026/27</a:t>
            </a:r>
            <a:endParaRPr lang="fr-CH" sz="4400" b="1" dirty="0">
              <a:latin typeface="Arial Black" panose="020B0A040201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E9D09FC-F65C-C51F-E250-A74143C1B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5898" y="1591872"/>
            <a:ext cx="1876425" cy="181927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90524F0-84C0-1B0C-DEEE-865C92BD7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023" y="2788437"/>
            <a:ext cx="2700000" cy="2700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209ED5B-AC76-DEF3-BF1A-979203A3F228}"/>
              </a:ext>
            </a:extLst>
          </p:cNvPr>
          <p:cNvSpPr txBox="1"/>
          <p:nvPr/>
        </p:nvSpPr>
        <p:spPr>
          <a:xfrm>
            <a:off x="3917658" y="4983061"/>
            <a:ext cx="42783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CH" sz="2400" b="1" dirty="0">
              <a:solidFill>
                <a:srgbClr val="FF0000"/>
              </a:solidFill>
            </a:endParaRPr>
          </a:p>
          <a:p>
            <a:r>
              <a:rPr lang="fr-CH" sz="2400" b="1" dirty="0">
                <a:solidFill>
                  <a:srgbClr val="FF0000"/>
                </a:solidFill>
              </a:rPr>
              <a:t>4</a:t>
            </a:r>
            <a:r>
              <a:rPr lang="fr-CH" sz="2400" b="1" baseline="30000" dirty="0">
                <a:solidFill>
                  <a:srgbClr val="FF0000"/>
                </a:solidFill>
              </a:rPr>
              <a:t>ème</a:t>
            </a:r>
            <a:r>
              <a:rPr lang="fr-CH" sz="2400" b="1" dirty="0">
                <a:solidFill>
                  <a:srgbClr val="FF0000"/>
                </a:solidFill>
              </a:rPr>
              <a:t> édition, nouveau format !</a:t>
            </a:r>
          </a:p>
        </p:txBody>
      </p:sp>
    </p:spTree>
    <p:extLst>
      <p:ext uri="{BB962C8B-B14F-4D97-AF65-F5344CB8AC3E}">
        <p14:creationId xmlns:p14="http://schemas.microsoft.com/office/powerpoint/2010/main" val="282992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A4049D5-A3C6-313C-D8A2-48C95E822E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392640"/>
              </p:ext>
            </p:extLst>
          </p:nvPr>
        </p:nvGraphicFramePr>
        <p:xfrm>
          <a:off x="780175" y="3429000"/>
          <a:ext cx="10489035" cy="3189913"/>
        </p:xfrm>
        <a:graphic>
          <a:graphicData uri="http://schemas.openxmlformats.org/drawingml/2006/table">
            <a:tbl>
              <a:tblPr/>
              <a:tblGrid>
                <a:gridCol w="10489035">
                  <a:extLst>
                    <a:ext uri="{9D8B030D-6E8A-4147-A177-3AD203B41FA5}">
                      <a16:colId xmlns:a16="http://schemas.microsoft.com/office/drawing/2014/main" val="36415460"/>
                    </a:ext>
                  </a:extLst>
                </a:gridCol>
              </a:tblGrid>
              <a:tr h="938209">
                <a:tc>
                  <a:txBody>
                    <a:bodyPr/>
                    <a:lstStyle/>
                    <a:p>
                      <a:pPr algn="l" fontAlgn="b"/>
                      <a:endParaRPr lang="fr-CH" sz="1100" b="1" i="0" u="sng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2191458"/>
                  </a:ext>
                </a:extLst>
              </a:tr>
              <a:tr h="750568">
                <a:tc>
                  <a:txBody>
                    <a:bodyPr/>
                    <a:lstStyle/>
                    <a:p>
                      <a:pPr algn="l" fontAlgn="b"/>
                      <a:endParaRPr lang="fr-FR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7341870"/>
                  </a:ext>
                </a:extLst>
              </a:tr>
              <a:tr h="750568">
                <a:tc>
                  <a:txBody>
                    <a:bodyPr/>
                    <a:lstStyle/>
                    <a:p>
                      <a:pPr algn="l" fontAlgn="b"/>
                      <a:endParaRPr lang="fr-FR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257956"/>
                  </a:ext>
                </a:extLst>
              </a:tr>
              <a:tr h="750568">
                <a:tc>
                  <a:txBody>
                    <a:bodyPr/>
                    <a:lstStyle/>
                    <a:p>
                      <a:pPr algn="l" fontAlgn="b"/>
                      <a:endParaRPr lang="fr-FR" sz="11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5891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D4567C17-B9B1-7257-444A-B0F4B14F1CBB}"/>
              </a:ext>
            </a:extLst>
          </p:cNvPr>
          <p:cNvSpPr txBox="1"/>
          <p:nvPr/>
        </p:nvSpPr>
        <p:spPr>
          <a:xfrm>
            <a:off x="855677" y="58723"/>
            <a:ext cx="10413533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"/>
            <a:r>
              <a:rPr lang="fr-CH" sz="2800" b="1" i="0" strike="noStrike" dirty="0">
                <a:effectLst/>
                <a:latin typeface="Calibri" panose="020F0502020204030204" pitchFamily="34" charset="0"/>
              </a:rPr>
              <a:t>Édition ouverte aux équipes de 1</a:t>
            </a:r>
            <a:r>
              <a:rPr lang="fr-CH" sz="2800" b="1" i="0" strike="noStrike" baseline="30000" dirty="0">
                <a:effectLst/>
                <a:latin typeface="Calibri" panose="020F0502020204030204" pitchFamily="34" charset="0"/>
              </a:rPr>
              <a:t>ère</a:t>
            </a:r>
            <a:r>
              <a:rPr lang="fr-CH" sz="2800" b="1" i="0" strike="noStrike" dirty="0">
                <a:effectLst/>
                <a:latin typeface="Calibri" panose="020F0502020204030204" pitchFamily="34" charset="0"/>
              </a:rPr>
              <a:t> </a:t>
            </a:r>
            <a:r>
              <a:rPr lang="fr-CH" sz="2800" b="1" dirty="0">
                <a:latin typeface="Calibri" panose="020F0502020204030204" pitchFamily="34" charset="0"/>
              </a:rPr>
              <a:t>, </a:t>
            </a:r>
            <a:r>
              <a:rPr lang="fr-CH" sz="2800" b="1" i="0" strike="noStrike" dirty="0">
                <a:effectLst/>
                <a:latin typeface="Calibri" panose="020F0502020204030204" pitchFamily="34" charset="0"/>
              </a:rPr>
              <a:t>2</a:t>
            </a:r>
            <a:r>
              <a:rPr lang="fr-CH" sz="2800" b="1" i="0" strike="noStrike" baseline="30000" dirty="0">
                <a:effectLst/>
                <a:latin typeface="Calibri" panose="020F0502020204030204" pitchFamily="34" charset="0"/>
              </a:rPr>
              <a:t>ème </a:t>
            </a:r>
            <a:r>
              <a:rPr lang="fr-CH" sz="2800" b="1" dirty="0">
                <a:latin typeface="Calibri" panose="020F0502020204030204" pitchFamily="34" charset="0"/>
              </a:rPr>
              <a:t>et</a:t>
            </a:r>
            <a:r>
              <a:rPr lang="fr-CH" sz="2800" b="1" i="0" strike="noStrike" baseline="30000" dirty="0">
                <a:effectLst/>
                <a:latin typeface="Calibri" panose="020F0502020204030204" pitchFamily="34" charset="0"/>
              </a:rPr>
              <a:t> 3ème</a:t>
            </a:r>
            <a:r>
              <a:rPr lang="fr-CH" sz="2800" b="1" i="0" strike="noStrike" dirty="0">
                <a:effectLst/>
                <a:latin typeface="Calibri" panose="020F0502020204030204" pitchFamily="34" charset="0"/>
              </a:rPr>
              <a:t> Div.</a:t>
            </a:r>
          </a:p>
          <a:p>
            <a:pPr marL="0" algn="ctr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fr-CH" sz="2800" b="1" i="0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32 participants cette saison!</a:t>
            </a:r>
          </a:p>
          <a:p>
            <a:pPr marL="0" algn="ctr" rtl="0" eaLnBrk="1" fontAlgn="b" latinLnBrk="0" hangingPunct="1">
              <a:spcBef>
                <a:spcPts val="0"/>
              </a:spcBef>
              <a:spcAft>
                <a:spcPts val="0"/>
              </a:spcAft>
            </a:pPr>
            <a:endParaRPr lang="fr-CH" sz="2800" b="1" i="0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  <a:p>
            <a:pPr algn="ctr" fontAlgn="b"/>
            <a:r>
              <a:rPr lang="fr-CH" sz="28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Conditions de qualification : </a:t>
            </a:r>
          </a:p>
          <a:p>
            <a:pPr marL="0" algn="ctr" rtl="0" eaLnBrk="1" fontAlgn="b" latinLnBrk="0" hangingPunct="1">
              <a:spcBef>
                <a:spcPts val="0"/>
              </a:spcBef>
              <a:spcAft>
                <a:spcPts val="0"/>
              </a:spcAft>
            </a:pPr>
            <a:endParaRPr lang="fr-CH" sz="2800" b="1" i="0" strike="noStrike" dirty="0">
              <a:solidFill>
                <a:srgbClr val="FF0000"/>
              </a:solidFill>
              <a:effectLst/>
              <a:latin typeface="Calibri" panose="020F0502020204030204" pitchFamily="34" charset="0"/>
            </a:endParaRPr>
          </a:p>
          <a:p>
            <a:pPr marL="285750" marR="0" lvl="0" indent="-28575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Le champion sortant est qualifié d’office.</a:t>
            </a:r>
          </a:p>
          <a:p>
            <a:pPr marR="0" lvl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fr-FR" sz="1600" b="1" dirty="0">
                <a:solidFill>
                  <a:srgbClr val="FF0000"/>
                </a:solidFill>
                <a:latin typeface="Arial" panose="020B0604020202020204" pitchFamily="34" charset="0"/>
              </a:rPr>
              <a:t> 	19 joueurs seront qualifiés via les 19 équipes engagées dans les 3 divisions</a:t>
            </a:r>
          </a:p>
          <a:p>
            <a:pPr lvl="1" fontAlgn="b">
              <a:defRPr/>
            </a:pPr>
            <a:r>
              <a:rPr lang="fr-FR" sz="1600" b="1" dirty="0">
                <a:solidFill>
                  <a:srgbClr val="FF0000"/>
                </a:solidFill>
                <a:latin typeface="Arial" panose="020B0604020202020204" pitchFamily="34" charset="0"/>
              </a:rPr>
              <a:t>	 (le meilleur joueur éligible de chaque équipe).</a:t>
            </a:r>
          </a:p>
          <a:p>
            <a:pPr lvl="1" fontAlgn="b">
              <a:defRPr/>
            </a:pPr>
            <a:endParaRPr lang="fr-FR" sz="16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285750" marR="0" lvl="0" indent="-28575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	12 places supplémentaires seront attribuées en fonction du classement final des équipes, </a:t>
            </a:r>
          </a:p>
          <a:p>
            <a:pPr lvl="2" fontAlgn="b"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selon la répartition prévue par division.</a:t>
            </a:r>
          </a:p>
          <a:p>
            <a:pPr lvl="2" fontAlgn="b"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285750" indent="-285750" fontAlgn="b">
              <a:buFont typeface="Wingdings" panose="05000000000000000000" pitchFamily="2" charset="2"/>
              <a:buChar char="Ø"/>
              <a:defRPr/>
            </a:pPr>
            <a:r>
              <a:rPr lang="fr-FR" sz="1600" b="1" dirty="0">
                <a:solidFill>
                  <a:srgbClr val="FF0000"/>
                </a:solidFill>
                <a:latin typeface="Arial" panose="020B0604020202020204" pitchFamily="34" charset="0"/>
              </a:rPr>
              <a:t> 	Pour être éligible, un joueur devra avoir disputé au minimum 45 parties </a:t>
            </a:r>
          </a:p>
          <a:p>
            <a:pPr lvl="1" fontAlgn="b">
              <a:defRPr/>
            </a:pPr>
            <a:r>
              <a:rPr lang="fr-FR" sz="1600" b="1" dirty="0">
                <a:solidFill>
                  <a:srgbClr val="FF0000"/>
                </a:solidFill>
                <a:latin typeface="Arial" panose="020B0604020202020204" pitchFamily="34" charset="0"/>
              </a:rPr>
              <a:t>	et posséder le meilleur ratio de son équipe.</a:t>
            </a:r>
          </a:p>
          <a:p>
            <a:pPr lvl="1" fontAlgn="b">
              <a:defRPr/>
            </a:pPr>
            <a:endParaRPr lang="fr-FR" sz="16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marL="285750" indent="-285750" fontAlgn="b">
              <a:buFont typeface="Wingdings" panose="05000000000000000000" pitchFamily="2" charset="2"/>
              <a:buChar char="Ø"/>
              <a:defRPr/>
            </a:pPr>
            <a:r>
              <a:rPr lang="fr-FR" sz="1600" b="1" dirty="0">
                <a:solidFill>
                  <a:srgbClr val="FF0000"/>
                </a:solidFill>
                <a:latin typeface="Arial" panose="020B0604020202020204" pitchFamily="34" charset="0"/>
              </a:rPr>
              <a:t> 	Si une équipe ne peut ou ne souhaite pas présenter de joueur :</a:t>
            </a:r>
            <a:endParaRPr lang="fr-CH" sz="16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lvl="0" fontAlgn="b">
              <a:defRPr/>
            </a:pPr>
            <a:r>
              <a:rPr lang="fr-FR" sz="1600" b="1" dirty="0">
                <a:solidFill>
                  <a:srgbClr val="FF0000"/>
                </a:solidFill>
                <a:latin typeface="Arial" panose="020B0604020202020204" pitchFamily="34" charset="0"/>
              </a:rPr>
              <a:t>	sa place sera réattribuée au meilleur joueur éligible suivant dans la liste des meilleurs 	ratios de la division ou le joueur manque.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R="0" lvl="0" algn="l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CH" sz="2800" b="0" i="0" u="none" strike="noStrike" dirty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0"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</a:rPr>
              <a:t>	</a:t>
            </a:r>
            <a:endParaRPr lang="fr-CH" sz="32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Émoticône 1">
            <a:extLst>
              <a:ext uri="{FF2B5EF4-FFF2-40B4-BE49-F238E27FC236}">
                <a16:creationId xmlns:a16="http://schemas.microsoft.com/office/drawing/2014/main" id="{80360050-A1A3-D2E2-2CAF-0B0F60496179}"/>
              </a:ext>
            </a:extLst>
          </p:cNvPr>
          <p:cNvSpPr/>
          <p:nvPr/>
        </p:nvSpPr>
        <p:spPr>
          <a:xfrm>
            <a:off x="9188742" y="1101893"/>
            <a:ext cx="914400" cy="914400"/>
          </a:xfrm>
          <a:prstGeom prst="smileyFac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575725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ACAD45E-5FC6-1466-5603-DD10B943F5BE}"/>
              </a:ext>
            </a:extLst>
          </p:cNvPr>
          <p:cNvSpPr txBox="1"/>
          <p:nvPr/>
        </p:nvSpPr>
        <p:spPr>
          <a:xfrm>
            <a:off x="486560" y="971428"/>
            <a:ext cx="69376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i="0" u="none" strike="noStrike" kern="120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Avoir disputé au minimum 45 parties.</a:t>
            </a:r>
          </a:p>
          <a:p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</a:rPr>
              <a:t>Les joueurs sont ensuite classés selon leur ratio de victoires.</a:t>
            </a:r>
            <a:r>
              <a:rPr lang="fr-FR" sz="1800" b="1" i="0" u="none" strike="noStrike" kern="120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</a:rPr>
              <a:t>E</a:t>
            </a:r>
            <a:r>
              <a:rPr lang="fr-FR" sz="1800" b="1" i="0" u="none" strike="noStrike" kern="120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xemple pour une équipe disposant de 2 places qualificatives:</a:t>
            </a:r>
            <a:endParaRPr lang="fr-CH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8F33D3C4-992B-611C-9F65-652B4FDA23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217115"/>
              </p:ext>
            </p:extLst>
          </p:nvPr>
        </p:nvGraphicFramePr>
        <p:xfrm>
          <a:off x="828675" y="2515832"/>
          <a:ext cx="4226920" cy="2047778"/>
        </p:xfrm>
        <a:graphic>
          <a:graphicData uri="http://schemas.openxmlformats.org/drawingml/2006/table">
            <a:tbl>
              <a:tblPr/>
              <a:tblGrid>
                <a:gridCol w="845384">
                  <a:extLst>
                    <a:ext uri="{9D8B030D-6E8A-4147-A177-3AD203B41FA5}">
                      <a16:colId xmlns:a16="http://schemas.microsoft.com/office/drawing/2014/main" val="235189622"/>
                    </a:ext>
                  </a:extLst>
                </a:gridCol>
                <a:gridCol w="845384">
                  <a:extLst>
                    <a:ext uri="{9D8B030D-6E8A-4147-A177-3AD203B41FA5}">
                      <a16:colId xmlns:a16="http://schemas.microsoft.com/office/drawing/2014/main" val="694616018"/>
                    </a:ext>
                  </a:extLst>
                </a:gridCol>
                <a:gridCol w="845384">
                  <a:extLst>
                    <a:ext uri="{9D8B030D-6E8A-4147-A177-3AD203B41FA5}">
                      <a16:colId xmlns:a16="http://schemas.microsoft.com/office/drawing/2014/main" val="2963309189"/>
                    </a:ext>
                  </a:extLst>
                </a:gridCol>
                <a:gridCol w="845384">
                  <a:extLst>
                    <a:ext uri="{9D8B030D-6E8A-4147-A177-3AD203B41FA5}">
                      <a16:colId xmlns:a16="http://schemas.microsoft.com/office/drawing/2014/main" val="2645949101"/>
                    </a:ext>
                  </a:extLst>
                </a:gridCol>
                <a:gridCol w="845384">
                  <a:extLst>
                    <a:ext uri="{9D8B030D-6E8A-4147-A177-3AD203B41FA5}">
                      <a16:colId xmlns:a16="http://schemas.microsoft.com/office/drawing/2014/main" val="1221644493"/>
                    </a:ext>
                  </a:extLst>
                </a:gridCol>
              </a:tblGrid>
              <a:tr h="446164"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Équipe x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Parties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W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Ratio%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4026844"/>
                  </a:ext>
                </a:extLst>
              </a:tr>
              <a:tr h="446164"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Mr 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84,41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8337846"/>
                  </a:ext>
                </a:extLst>
              </a:tr>
              <a:tr h="446164"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Mr 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71,42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15254"/>
                  </a:ext>
                </a:extLst>
              </a:tr>
              <a:tr h="354643"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Mr 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66,67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5509940"/>
                  </a:ext>
                </a:extLst>
              </a:tr>
              <a:tr h="354643"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Mr 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CH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47,18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7638724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9BD24BF9-9307-073A-874D-9B44EC448858}"/>
              </a:ext>
            </a:extLst>
          </p:cNvPr>
          <p:cNvSpPr txBox="1"/>
          <p:nvPr/>
        </p:nvSpPr>
        <p:spPr>
          <a:xfrm>
            <a:off x="5989739" y="1728132"/>
            <a:ext cx="4840448" cy="1124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CH" dirty="0"/>
          </a:p>
        </p:txBody>
      </p:sp>
      <p:graphicFrame>
        <p:nvGraphicFramePr>
          <p:cNvPr id="10" name="Objet 9">
            <a:extLst>
              <a:ext uri="{FF2B5EF4-FFF2-40B4-BE49-F238E27FC236}">
                <a16:creationId xmlns:a16="http://schemas.microsoft.com/office/drawing/2014/main" id="{DE79D7F2-B90B-02A0-B5E2-F07DA64110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3856353"/>
              </p:ext>
            </p:extLst>
          </p:nvPr>
        </p:nvGraphicFramePr>
        <p:xfrm>
          <a:off x="7262338" y="1989057"/>
          <a:ext cx="4089916" cy="1452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200489" imgH="1076297" progId="Excel.Sheet.12">
                  <p:embed/>
                </p:oleObj>
              </mc:Choice>
              <mc:Fallback>
                <p:oleObj name="Worksheet" r:id="rId2" imgW="4200489" imgH="107629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262338" y="1989057"/>
                        <a:ext cx="4089916" cy="14526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Flèche : haut 13">
            <a:extLst>
              <a:ext uri="{FF2B5EF4-FFF2-40B4-BE49-F238E27FC236}">
                <a16:creationId xmlns:a16="http://schemas.microsoft.com/office/drawing/2014/main" id="{DBC92835-8149-6F66-22FC-412AB0EE831D}"/>
              </a:ext>
            </a:extLst>
          </p:cNvPr>
          <p:cNvSpPr/>
          <p:nvPr/>
        </p:nvSpPr>
        <p:spPr>
          <a:xfrm>
            <a:off x="7941846" y="3497709"/>
            <a:ext cx="251926" cy="44786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9C00E31-65CE-3397-F262-FDFC868CA247}"/>
              </a:ext>
            </a:extLst>
          </p:cNvPr>
          <p:cNvSpPr txBox="1"/>
          <p:nvPr/>
        </p:nvSpPr>
        <p:spPr>
          <a:xfrm>
            <a:off x="7340367" y="3917279"/>
            <a:ext cx="45552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i="1" dirty="0">
                <a:solidFill>
                  <a:schemeClr val="accent6">
                    <a:lumMod val="75000"/>
                  </a:schemeClr>
                </a:solidFill>
              </a:rPr>
              <a:t>Ici, les joueurs A et D </a:t>
            </a:r>
            <a:r>
              <a:rPr lang="de-CH" b="1" i="1" dirty="0" err="1">
                <a:solidFill>
                  <a:schemeClr val="accent6">
                    <a:lumMod val="75000"/>
                  </a:schemeClr>
                </a:solidFill>
              </a:rPr>
              <a:t>sont</a:t>
            </a:r>
            <a:r>
              <a:rPr lang="de-CH" b="1" i="1" dirty="0">
                <a:solidFill>
                  <a:schemeClr val="accent6">
                    <a:lumMod val="75000"/>
                  </a:schemeClr>
                </a:solidFill>
              </a:rPr>
              <a:t> qualifiés :</a:t>
            </a:r>
          </a:p>
          <a:p>
            <a:r>
              <a:rPr lang="de-CH" b="1" i="1" dirty="0">
                <a:solidFill>
                  <a:schemeClr val="accent6">
                    <a:lumMod val="75000"/>
                  </a:schemeClr>
                </a:solidFill>
              </a:rPr>
              <a:t>Ce </a:t>
            </a:r>
            <a:r>
              <a:rPr lang="de-CH" b="1" i="1" dirty="0" err="1">
                <a:solidFill>
                  <a:schemeClr val="accent6">
                    <a:lumMod val="75000"/>
                  </a:schemeClr>
                </a:solidFill>
              </a:rPr>
              <a:t>sont</a:t>
            </a:r>
            <a:r>
              <a:rPr lang="de-CH" b="1" i="1" dirty="0">
                <a:solidFill>
                  <a:schemeClr val="accent6">
                    <a:lumMod val="75000"/>
                  </a:schemeClr>
                </a:solidFill>
              </a:rPr>
              <a:t> les 2 </a:t>
            </a:r>
            <a:r>
              <a:rPr lang="de-CH" b="1" i="1" dirty="0" err="1">
                <a:solidFill>
                  <a:schemeClr val="accent6">
                    <a:lumMod val="75000"/>
                  </a:schemeClr>
                </a:solidFill>
              </a:rPr>
              <a:t>meilleurs</a:t>
            </a:r>
            <a:r>
              <a:rPr lang="de-CH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de-CH" b="1" i="1" dirty="0" err="1">
                <a:solidFill>
                  <a:schemeClr val="accent6">
                    <a:lumMod val="75000"/>
                  </a:schemeClr>
                </a:solidFill>
              </a:rPr>
              <a:t>ratios</a:t>
            </a:r>
            <a:r>
              <a:rPr lang="de-CH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de-CH" b="1" i="1" dirty="0" err="1">
                <a:solidFill>
                  <a:schemeClr val="accent6">
                    <a:lumMod val="75000"/>
                  </a:schemeClr>
                </a:solidFill>
              </a:rPr>
              <a:t>parmi</a:t>
            </a:r>
            <a:r>
              <a:rPr lang="de-CH" b="1" i="1" dirty="0">
                <a:solidFill>
                  <a:schemeClr val="accent6">
                    <a:lumMod val="75000"/>
                  </a:schemeClr>
                </a:solidFill>
              </a:rPr>
              <a:t> les joueurs </a:t>
            </a:r>
            <a:r>
              <a:rPr lang="de-CH" b="1" i="1" dirty="0" err="1">
                <a:solidFill>
                  <a:schemeClr val="accent6">
                    <a:lumMod val="75000"/>
                  </a:schemeClr>
                </a:solidFill>
              </a:rPr>
              <a:t>ayant</a:t>
            </a:r>
            <a:r>
              <a:rPr lang="de-CH" b="1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de-CH" b="1" i="1" dirty="0" err="1">
                <a:solidFill>
                  <a:schemeClr val="accent6">
                    <a:lumMod val="75000"/>
                  </a:schemeClr>
                </a:solidFill>
              </a:rPr>
              <a:t>disputé</a:t>
            </a:r>
            <a:r>
              <a:rPr lang="de-CH" b="1" i="1" dirty="0">
                <a:solidFill>
                  <a:schemeClr val="accent6">
                    <a:lumMod val="75000"/>
                  </a:schemeClr>
                </a:solidFill>
              </a:rPr>
              <a:t> au </a:t>
            </a:r>
            <a:r>
              <a:rPr lang="de-CH" b="1" i="1" dirty="0" err="1">
                <a:solidFill>
                  <a:schemeClr val="accent6">
                    <a:lumMod val="75000"/>
                  </a:schemeClr>
                </a:solidFill>
              </a:rPr>
              <a:t>minimum</a:t>
            </a:r>
            <a:r>
              <a:rPr lang="de-CH" b="1" i="1" dirty="0">
                <a:solidFill>
                  <a:schemeClr val="accent6">
                    <a:lumMod val="75000"/>
                  </a:schemeClr>
                </a:solidFill>
              </a:rPr>
              <a:t> 45 </a:t>
            </a:r>
            <a:r>
              <a:rPr lang="de-CH" b="1" i="1" dirty="0" err="1">
                <a:solidFill>
                  <a:schemeClr val="accent6">
                    <a:lumMod val="75000"/>
                  </a:schemeClr>
                </a:solidFill>
              </a:rPr>
              <a:t>parties</a:t>
            </a:r>
            <a:r>
              <a:rPr lang="de-CH" b="1" i="1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fr-CH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CFA0B3E-30F3-BA5F-CE23-CD54749C5B66}"/>
              </a:ext>
            </a:extLst>
          </p:cNvPr>
          <p:cNvSpPr txBox="1"/>
          <p:nvPr/>
        </p:nvSpPr>
        <p:spPr>
          <a:xfrm>
            <a:off x="570451" y="310393"/>
            <a:ext cx="109224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b="1" dirty="0">
                <a:latin typeface="Arial Black" panose="020B0A04020102020204" pitchFamily="34" charset="0"/>
              </a:rPr>
              <a:t>EXEMPLE de classement au sein d’une équipe pour déterminer les qualifiés: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2DBBA66-8DE4-9622-64C1-09415F23CC37}"/>
              </a:ext>
            </a:extLst>
          </p:cNvPr>
          <p:cNvSpPr txBox="1"/>
          <p:nvPr/>
        </p:nvSpPr>
        <p:spPr>
          <a:xfrm>
            <a:off x="1342239" y="5503178"/>
            <a:ext cx="9487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Arial Black" panose="020B0A04020102020204" pitchFamily="34" charset="0"/>
              </a:rPr>
              <a:t>Cas de figure pour 2 places qualificatives dans une équipe bien classée…</a:t>
            </a:r>
          </a:p>
        </p:txBody>
      </p:sp>
    </p:spTree>
    <p:extLst>
      <p:ext uri="{BB962C8B-B14F-4D97-AF65-F5344CB8AC3E}">
        <p14:creationId xmlns:p14="http://schemas.microsoft.com/office/powerpoint/2010/main" val="1516106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157C0A8-8201-9097-D3C1-61324C5F59E4}"/>
              </a:ext>
            </a:extLst>
          </p:cNvPr>
          <p:cNvSpPr txBox="1"/>
          <p:nvPr/>
        </p:nvSpPr>
        <p:spPr>
          <a:xfrm>
            <a:off x="2617365" y="310393"/>
            <a:ext cx="67699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dirty="0">
                <a:latin typeface="Arial Black" panose="020B0A04020102020204" pitchFamily="34" charset="0"/>
              </a:rPr>
              <a:t>Répartition des 32 places qualificatives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7694E5C-1252-0384-72D8-D5154DC49E4B}"/>
              </a:ext>
            </a:extLst>
          </p:cNvPr>
          <p:cNvSpPr txBox="1"/>
          <p:nvPr/>
        </p:nvSpPr>
        <p:spPr>
          <a:xfrm>
            <a:off x="4731390" y="1108376"/>
            <a:ext cx="70048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>
                <a:latin typeface="Arial Black" panose="020B0A04020102020204" pitchFamily="34" charset="0"/>
              </a:rPr>
              <a:t>Comme le champion sortant appartient à la 1</a:t>
            </a:r>
            <a:r>
              <a:rPr lang="fr-CH" sz="1200" baseline="30000" dirty="0">
                <a:latin typeface="Arial Black" panose="020B0A04020102020204" pitchFamily="34" charset="0"/>
              </a:rPr>
              <a:t>ère</a:t>
            </a:r>
            <a:r>
              <a:rPr lang="fr-CH" sz="1200" dirty="0">
                <a:latin typeface="Arial Black" panose="020B0A04020102020204" pitchFamily="34" charset="0"/>
              </a:rPr>
              <a:t> div., au final nous auront donc 11 joueurs de 1</a:t>
            </a:r>
            <a:r>
              <a:rPr lang="fr-CH" sz="1200" baseline="30000" dirty="0">
                <a:latin typeface="Arial Black" panose="020B0A04020102020204" pitchFamily="34" charset="0"/>
              </a:rPr>
              <a:t>ère</a:t>
            </a:r>
            <a:r>
              <a:rPr lang="fr-CH" sz="1200" dirty="0">
                <a:latin typeface="Arial Black" panose="020B0A04020102020204" pitchFamily="34" charset="0"/>
              </a:rPr>
              <a:t>, 11 joueurs de 2</a:t>
            </a:r>
            <a:r>
              <a:rPr lang="fr-CH" sz="1200" baseline="30000" dirty="0">
                <a:latin typeface="Arial Black" panose="020B0A04020102020204" pitchFamily="34" charset="0"/>
              </a:rPr>
              <a:t>ème</a:t>
            </a:r>
            <a:r>
              <a:rPr lang="fr-CH" sz="1200" dirty="0">
                <a:latin typeface="Arial Black" panose="020B0A04020102020204" pitchFamily="34" charset="0"/>
              </a:rPr>
              <a:t> et 10 joueurs de 3</a:t>
            </a:r>
            <a:r>
              <a:rPr lang="fr-CH" sz="1200" baseline="30000" dirty="0">
                <a:latin typeface="Arial Black" panose="020B0A04020102020204" pitchFamily="34" charset="0"/>
              </a:rPr>
              <a:t>ème</a:t>
            </a:r>
            <a:r>
              <a:rPr lang="fr-CH" sz="1200" dirty="0">
                <a:latin typeface="Arial Black" panose="020B0A04020102020204" pitchFamily="34" charset="0"/>
              </a:rPr>
              <a:t> .</a:t>
            </a:r>
          </a:p>
          <a:p>
            <a:endParaRPr lang="fr-CH" sz="1200" dirty="0"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CH" sz="1200" dirty="0">
                <a:solidFill>
                  <a:srgbClr val="FF0000"/>
                </a:solidFill>
                <a:latin typeface="Arial Black" panose="020B0A04020102020204" pitchFamily="34" charset="0"/>
              </a:rPr>
              <a:t>% réel par division: </a:t>
            </a:r>
          </a:p>
          <a:p>
            <a:r>
              <a:rPr lang="fr-CH" sz="1200" dirty="0">
                <a:latin typeface="Arial Black" panose="020B0A04020102020204" pitchFamily="34" charset="0"/>
              </a:rPr>
              <a:t>1</a:t>
            </a:r>
            <a:r>
              <a:rPr lang="fr-CH" sz="1200" baseline="30000" dirty="0">
                <a:latin typeface="Arial Black" panose="020B0A04020102020204" pitchFamily="34" charset="0"/>
              </a:rPr>
              <a:t>ère</a:t>
            </a:r>
            <a:r>
              <a:rPr lang="fr-CH" sz="1200" dirty="0">
                <a:latin typeface="Arial Black" panose="020B0A04020102020204" pitchFamily="34" charset="0"/>
              </a:rPr>
              <a:t> 34,4%  /  2</a:t>
            </a:r>
            <a:r>
              <a:rPr lang="fr-CH" sz="1200" baseline="30000" dirty="0">
                <a:latin typeface="Arial Black" panose="020B0A04020102020204" pitchFamily="34" charset="0"/>
              </a:rPr>
              <a:t>ème</a:t>
            </a:r>
            <a:r>
              <a:rPr lang="fr-CH" sz="1200" dirty="0">
                <a:latin typeface="Arial Black" panose="020B0A04020102020204" pitchFamily="34" charset="0"/>
              </a:rPr>
              <a:t> 34,4%  /  3</a:t>
            </a:r>
            <a:r>
              <a:rPr lang="fr-CH" sz="1200" baseline="30000" dirty="0">
                <a:latin typeface="Arial Black" panose="020B0A04020102020204" pitchFamily="34" charset="0"/>
              </a:rPr>
              <a:t>ème</a:t>
            </a:r>
            <a:r>
              <a:rPr lang="fr-CH" sz="1200" dirty="0">
                <a:latin typeface="Arial Black" panose="020B0A04020102020204" pitchFamily="34" charset="0"/>
              </a:rPr>
              <a:t> 31,2%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7AE09465-01D0-898C-1E98-17B56BE22F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135790"/>
              </p:ext>
            </p:extLst>
          </p:nvPr>
        </p:nvGraphicFramePr>
        <p:xfrm>
          <a:off x="3858936" y="3429000"/>
          <a:ext cx="2424418" cy="2489437"/>
        </p:xfrm>
        <a:graphic>
          <a:graphicData uri="http://schemas.openxmlformats.org/drawingml/2006/table">
            <a:tbl>
              <a:tblPr/>
              <a:tblGrid>
                <a:gridCol w="1148409">
                  <a:extLst>
                    <a:ext uri="{9D8B030D-6E8A-4147-A177-3AD203B41FA5}">
                      <a16:colId xmlns:a16="http://schemas.microsoft.com/office/drawing/2014/main" val="380339760"/>
                    </a:ext>
                  </a:extLst>
                </a:gridCol>
                <a:gridCol w="1276009">
                  <a:extLst>
                    <a:ext uri="{9D8B030D-6E8A-4147-A177-3AD203B41FA5}">
                      <a16:colId xmlns:a16="http://schemas.microsoft.com/office/drawing/2014/main" val="308322002"/>
                    </a:ext>
                  </a:extLst>
                </a:gridCol>
              </a:tblGrid>
              <a:tr h="50279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Classement équipe 2ème Div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Nombre de qualifiés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0986549"/>
                  </a:ext>
                </a:extLst>
              </a:tr>
              <a:tr h="2452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1ère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joueurs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182342"/>
                  </a:ext>
                </a:extLst>
              </a:tr>
              <a:tr h="2452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2ème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joueurs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6684811"/>
                  </a:ext>
                </a:extLst>
              </a:tr>
              <a:tr h="2452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3ème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joueurs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9968410"/>
                  </a:ext>
                </a:extLst>
              </a:tr>
              <a:tr h="2452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4ème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joueurs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234979"/>
                  </a:ext>
                </a:extLst>
              </a:tr>
              <a:tr h="2452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5ème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joueur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909370"/>
                  </a:ext>
                </a:extLst>
              </a:tr>
              <a:tr h="2452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6ème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joueur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3252889"/>
                  </a:ext>
                </a:extLst>
              </a:tr>
              <a:tr h="24526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7ème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joueur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4335796"/>
                  </a:ext>
                </a:extLst>
              </a:tr>
              <a:tr h="26979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TOTAL 2ème DIV.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011844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D096532B-BAA1-1C2A-9C73-84801F6D44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2683873"/>
              </p:ext>
            </p:extLst>
          </p:nvPr>
        </p:nvGraphicFramePr>
        <p:xfrm>
          <a:off x="532584" y="3428993"/>
          <a:ext cx="2596510" cy="2489440"/>
        </p:xfrm>
        <a:graphic>
          <a:graphicData uri="http://schemas.openxmlformats.org/drawingml/2006/table">
            <a:tbl>
              <a:tblPr/>
              <a:tblGrid>
                <a:gridCol w="1229926">
                  <a:extLst>
                    <a:ext uri="{9D8B030D-6E8A-4147-A177-3AD203B41FA5}">
                      <a16:colId xmlns:a16="http://schemas.microsoft.com/office/drawing/2014/main" val="2852692181"/>
                    </a:ext>
                  </a:extLst>
                </a:gridCol>
                <a:gridCol w="1366584">
                  <a:extLst>
                    <a:ext uri="{9D8B030D-6E8A-4147-A177-3AD203B41FA5}">
                      <a16:colId xmlns:a16="http://schemas.microsoft.com/office/drawing/2014/main" val="2487955498"/>
                    </a:ext>
                  </a:extLst>
                </a:gridCol>
              </a:tblGrid>
              <a:tr h="5376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Classement équipe 1ère Div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Nombre de qualifiés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3624673"/>
                  </a:ext>
                </a:extLst>
              </a:tr>
              <a:tr h="2454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Champion sortant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place d'office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459179"/>
                  </a:ext>
                </a:extLst>
              </a:tr>
              <a:tr h="2454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1ère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joueurs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345429"/>
                  </a:ext>
                </a:extLst>
              </a:tr>
              <a:tr h="2454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2ème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joueurs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4560912"/>
                  </a:ext>
                </a:extLst>
              </a:tr>
              <a:tr h="2454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3ème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joueurs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4853162"/>
                  </a:ext>
                </a:extLst>
              </a:tr>
              <a:tr h="2454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4ème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joueurs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92313"/>
                  </a:ext>
                </a:extLst>
              </a:tr>
              <a:tr h="2337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5ème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joueur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833892"/>
                  </a:ext>
                </a:extLst>
              </a:tr>
              <a:tr h="23375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6ème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joueur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9931484"/>
                  </a:ext>
                </a:extLst>
              </a:tr>
              <a:tr h="2571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TOTAL 1ère DIV.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576407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7DFBA787-6D5F-65ED-0F7B-74558270CB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736791"/>
              </p:ext>
            </p:extLst>
          </p:nvPr>
        </p:nvGraphicFramePr>
        <p:xfrm>
          <a:off x="7013196" y="3428994"/>
          <a:ext cx="2491530" cy="2489442"/>
        </p:xfrm>
        <a:graphic>
          <a:graphicData uri="http://schemas.openxmlformats.org/drawingml/2006/table">
            <a:tbl>
              <a:tblPr/>
              <a:tblGrid>
                <a:gridCol w="1180198">
                  <a:extLst>
                    <a:ext uri="{9D8B030D-6E8A-4147-A177-3AD203B41FA5}">
                      <a16:colId xmlns:a16="http://schemas.microsoft.com/office/drawing/2014/main" val="3606184749"/>
                    </a:ext>
                  </a:extLst>
                </a:gridCol>
                <a:gridCol w="1311332">
                  <a:extLst>
                    <a:ext uri="{9D8B030D-6E8A-4147-A177-3AD203B41FA5}">
                      <a16:colId xmlns:a16="http://schemas.microsoft.com/office/drawing/2014/main" val="4054869764"/>
                    </a:ext>
                  </a:extLst>
                </a:gridCol>
              </a:tblGrid>
              <a:tr h="5577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Classement équipe 3ème Div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Nombre de qualifiés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4153119"/>
                  </a:ext>
                </a:extLst>
              </a:tr>
              <a:tr h="27207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1ère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joueurs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980451"/>
                  </a:ext>
                </a:extLst>
              </a:tr>
              <a:tr h="27207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2ème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joueurs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6484935"/>
                  </a:ext>
                </a:extLst>
              </a:tr>
              <a:tr h="27207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3ème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joueurs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7496103"/>
                  </a:ext>
                </a:extLst>
              </a:tr>
              <a:tr h="27207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4ème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joueurs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663700"/>
                  </a:ext>
                </a:extLst>
              </a:tr>
              <a:tr h="27207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5ème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joueur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1350989"/>
                  </a:ext>
                </a:extLst>
              </a:tr>
              <a:tr h="27207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6ème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joueur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3346548"/>
                  </a:ext>
                </a:extLst>
              </a:tr>
              <a:tr h="29927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2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TOTAL 3ème DIV.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89652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5CB743C-1811-1F71-FA62-ECC9FCF904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809766"/>
              </p:ext>
            </p:extLst>
          </p:nvPr>
        </p:nvGraphicFramePr>
        <p:xfrm>
          <a:off x="310393" y="939563"/>
          <a:ext cx="4328719" cy="1870748"/>
        </p:xfrm>
        <a:graphic>
          <a:graphicData uri="http://schemas.openxmlformats.org/drawingml/2006/table">
            <a:tbl>
              <a:tblPr/>
              <a:tblGrid>
                <a:gridCol w="1750822">
                  <a:extLst>
                    <a:ext uri="{9D8B030D-6E8A-4147-A177-3AD203B41FA5}">
                      <a16:colId xmlns:a16="http://schemas.microsoft.com/office/drawing/2014/main" val="3602938663"/>
                    </a:ext>
                  </a:extLst>
                </a:gridCol>
                <a:gridCol w="859299">
                  <a:extLst>
                    <a:ext uri="{9D8B030D-6E8A-4147-A177-3AD203B41FA5}">
                      <a16:colId xmlns:a16="http://schemas.microsoft.com/office/drawing/2014/main" val="4156080564"/>
                    </a:ext>
                  </a:extLst>
                </a:gridCol>
                <a:gridCol w="859299">
                  <a:extLst>
                    <a:ext uri="{9D8B030D-6E8A-4147-A177-3AD203B41FA5}">
                      <a16:colId xmlns:a16="http://schemas.microsoft.com/office/drawing/2014/main" val="964693169"/>
                    </a:ext>
                  </a:extLst>
                </a:gridCol>
                <a:gridCol w="859299">
                  <a:extLst>
                    <a:ext uri="{9D8B030D-6E8A-4147-A177-3AD203B41FA5}">
                      <a16:colId xmlns:a16="http://schemas.microsoft.com/office/drawing/2014/main" val="458413651"/>
                    </a:ext>
                  </a:extLst>
                </a:gridCol>
              </a:tblGrid>
              <a:tr h="52534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Division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Nombre d'équipes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Places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% des 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8581181"/>
                  </a:ext>
                </a:extLst>
              </a:tr>
              <a:tr h="26908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Champion sortant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/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833376"/>
                  </a:ext>
                </a:extLst>
              </a:tr>
              <a:tr h="26908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1ère division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6929968"/>
                  </a:ext>
                </a:extLst>
              </a:tr>
              <a:tr h="26908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2ème division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699555"/>
                  </a:ext>
                </a:extLst>
              </a:tr>
              <a:tr h="26908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3ème division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5326408"/>
                  </a:ext>
                </a:extLst>
              </a:tr>
              <a:tr h="26908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2693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1959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B77E6A4-5567-4C32-13B3-C6F197E94356}"/>
              </a:ext>
            </a:extLst>
          </p:cNvPr>
          <p:cNvSpPr txBox="1"/>
          <p:nvPr/>
        </p:nvSpPr>
        <p:spPr>
          <a:xfrm>
            <a:off x="343949" y="151002"/>
            <a:ext cx="116271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>
                <a:latin typeface="Arial Black" panose="020B0A04020102020204" pitchFamily="34" charset="0"/>
              </a:rPr>
              <a:t>Une fois les 32 joueurs qualifiés, ils seront répartis dans 4 chapeaux de 8 joueurs, en fonction du classement de leur équipe dans leur division.</a:t>
            </a:r>
          </a:p>
          <a:p>
            <a:r>
              <a:rPr lang="fr-CH" dirty="0">
                <a:latin typeface="Arial Black" panose="020B0A04020102020204" pitchFamily="34" charset="0"/>
              </a:rPr>
              <a:t>Cette répartition permettra de constituer des têtes de série et d’équilibrer au mieux le tirage au sort.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D6D1C51-BFF6-8F6E-7805-98F2A6143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8249" y="4806356"/>
            <a:ext cx="2619375" cy="1743075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03854DE-D284-135C-4049-8B77FFB287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942072"/>
              </p:ext>
            </p:extLst>
          </p:nvPr>
        </p:nvGraphicFramePr>
        <p:xfrm>
          <a:off x="528506" y="1685923"/>
          <a:ext cx="2206305" cy="1743075"/>
        </p:xfrm>
        <a:graphic>
          <a:graphicData uri="http://schemas.openxmlformats.org/drawingml/2006/table">
            <a:tbl>
              <a:tblPr/>
              <a:tblGrid>
                <a:gridCol w="1470870">
                  <a:extLst>
                    <a:ext uri="{9D8B030D-6E8A-4147-A177-3AD203B41FA5}">
                      <a16:colId xmlns:a16="http://schemas.microsoft.com/office/drawing/2014/main" val="901543432"/>
                    </a:ext>
                  </a:extLst>
                </a:gridCol>
                <a:gridCol w="735435">
                  <a:extLst>
                    <a:ext uri="{9D8B030D-6E8A-4147-A177-3AD203B41FA5}">
                      <a16:colId xmlns:a16="http://schemas.microsoft.com/office/drawing/2014/main" val="2043229395"/>
                    </a:ext>
                  </a:extLst>
                </a:gridCol>
              </a:tblGrid>
              <a:tr h="48949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CHAPEAU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7681121"/>
                  </a:ext>
                </a:extLst>
              </a:tr>
              <a:tr h="25071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Champion en titre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4155063"/>
                  </a:ext>
                </a:extLst>
              </a:tr>
              <a:tr h="25071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1er de 1ère Div.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0043892"/>
                  </a:ext>
                </a:extLst>
              </a:tr>
              <a:tr h="25071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2ème de 1ère Div.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5511672"/>
                  </a:ext>
                </a:extLst>
              </a:tr>
              <a:tr h="25071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3ème de 1ère Div.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3239166"/>
                  </a:ext>
                </a:extLst>
              </a:tr>
              <a:tr h="25071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4ème de 1ère Div.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8786012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BDCFFB3-6962-3488-BB94-1D756BEBA5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504759"/>
              </p:ext>
            </p:extLst>
          </p:nvPr>
        </p:nvGraphicFramePr>
        <p:xfrm>
          <a:off x="3162651" y="2181138"/>
          <a:ext cx="2206305" cy="1963028"/>
        </p:xfrm>
        <a:graphic>
          <a:graphicData uri="http://schemas.openxmlformats.org/drawingml/2006/table">
            <a:tbl>
              <a:tblPr/>
              <a:tblGrid>
                <a:gridCol w="1470871">
                  <a:extLst>
                    <a:ext uri="{9D8B030D-6E8A-4147-A177-3AD203B41FA5}">
                      <a16:colId xmlns:a16="http://schemas.microsoft.com/office/drawing/2014/main" val="1732014978"/>
                    </a:ext>
                  </a:extLst>
                </a:gridCol>
                <a:gridCol w="735434">
                  <a:extLst>
                    <a:ext uri="{9D8B030D-6E8A-4147-A177-3AD203B41FA5}">
                      <a16:colId xmlns:a16="http://schemas.microsoft.com/office/drawing/2014/main" val="3734132665"/>
                    </a:ext>
                  </a:extLst>
                </a:gridCol>
              </a:tblGrid>
              <a:tr h="4819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CHAPEAU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2663349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4ème de 1ère Div.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3314488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5ème de 1ère Div.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5257414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6ème de 1ère Div.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9156748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1er de 2ème Div.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844167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2ème de 2ème Div.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9845884"/>
                  </a:ext>
                </a:extLst>
              </a:tr>
              <a:tr h="24684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3ème de 2ème Div.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7761893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8DB811F1-3B0B-3801-F873-277E8E5EA6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0395187"/>
              </p:ext>
            </p:extLst>
          </p:nvPr>
        </p:nvGraphicFramePr>
        <p:xfrm>
          <a:off x="5872295" y="2667700"/>
          <a:ext cx="2206306" cy="1963025"/>
        </p:xfrm>
        <a:graphic>
          <a:graphicData uri="http://schemas.openxmlformats.org/drawingml/2006/table">
            <a:tbl>
              <a:tblPr/>
              <a:tblGrid>
                <a:gridCol w="1470871">
                  <a:extLst>
                    <a:ext uri="{9D8B030D-6E8A-4147-A177-3AD203B41FA5}">
                      <a16:colId xmlns:a16="http://schemas.microsoft.com/office/drawing/2014/main" val="2007800047"/>
                    </a:ext>
                  </a:extLst>
                </a:gridCol>
                <a:gridCol w="735435">
                  <a:extLst>
                    <a:ext uri="{9D8B030D-6E8A-4147-A177-3AD203B41FA5}">
                      <a16:colId xmlns:a16="http://schemas.microsoft.com/office/drawing/2014/main" val="840549970"/>
                    </a:ext>
                  </a:extLst>
                </a:gridCol>
              </a:tblGrid>
              <a:tr h="49376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CHAPEAU 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6031363"/>
                  </a:ext>
                </a:extLst>
              </a:tr>
              <a:tr h="24086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3ème de 2ème Div.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5300976"/>
                  </a:ext>
                </a:extLst>
              </a:tr>
              <a:tr h="24086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4ème de 2ème Div.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5657842"/>
                  </a:ext>
                </a:extLst>
              </a:tr>
              <a:tr h="24086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5ème de 2ème Div.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5846412"/>
                  </a:ext>
                </a:extLst>
              </a:tr>
              <a:tr h="24086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6ème de 2ème Div.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4363607"/>
                  </a:ext>
                </a:extLst>
              </a:tr>
              <a:tr h="2529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7ème de 2ème Div.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473625"/>
                  </a:ext>
                </a:extLst>
              </a:tr>
              <a:tr h="25290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1er de 3ème Div.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975939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D700440E-B0DC-0159-AA1F-F4A36AC849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663807"/>
              </p:ext>
            </p:extLst>
          </p:nvPr>
        </p:nvGraphicFramePr>
        <p:xfrm>
          <a:off x="8514827" y="3162650"/>
          <a:ext cx="2206306" cy="1879134"/>
        </p:xfrm>
        <a:graphic>
          <a:graphicData uri="http://schemas.openxmlformats.org/drawingml/2006/table">
            <a:tbl>
              <a:tblPr/>
              <a:tblGrid>
                <a:gridCol w="1470871">
                  <a:extLst>
                    <a:ext uri="{9D8B030D-6E8A-4147-A177-3AD203B41FA5}">
                      <a16:colId xmlns:a16="http://schemas.microsoft.com/office/drawing/2014/main" val="1729766745"/>
                    </a:ext>
                  </a:extLst>
                </a:gridCol>
                <a:gridCol w="735435">
                  <a:extLst>
                    <a:ext uri="{9D8B030D-6E8A-4147-A177-3AD203B41FA5}">
                      <a16:colId xmlns:a16="http://schemas.microsoft.com/office/drawing/2014/main" val="2480422894"/>
                    </a:ext>
                  </a:extLst>
                </a:gridCol>
              </a:tblGrid>
              <a:tr h="5425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CHAPEAU 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4170436"/>
                  </a:ext>
                </a:extLst>
              </a:tr>
              <a:tr h="26466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2ème de 3ème Div.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4218162"/>
                  </a:ext>
                </a:extLst>
              </a:tr>
              <a:tr h="26466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3ème de 3ème Div.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4794556"/>
                  </a:ext>
                </a:extLst>
              </a:tr>
              <a:tr h="26466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4ème de 3ème Div.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2895953"/>
                  </a:ext>
                </a:extLst>
              </a:tr>
              <a:tr h="26466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5ème de 3ème Div.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300115"/>
                  </a:ext>
                </a:extLst>
              </a:tr>
              <a:tr h="2779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6ème  de 3ème Div.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CH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4675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7542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7FDDD35-6A18-246D-1D57-759D34D73359}"/>
              </a:ext>
            </a:extLst>
          </p:cNvPr>
          <p:cNvSpPr txBox="1"/>
          <p:nvPr/>
        </p:nvSpPr>
        <p:spPr>
          <a:xfrm>
            <a:off x="506366" y="380619"/>
            <a:ext cx="110886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Arial Black" panose="020B0A04020102020204" pitchFamily="34" charset="0"/>
              </a:rPr>
              <a:t>Chaque groupe sera ensuite composé de 4 joueurs, </a:t>
            </a:r>
          </a:p>
          <a:p>
            <a:r>
              <a:rPr lang="fr-CH" dirty="0">
                <a:latin typeface="Arial Black" panose="020B0A04020102020204" pitchFamily="34" charset="0"/>
              </a:rPr>
              <a:t>avec 1 joueur issu de chacun des 4 chapeaux.</a:t>
            </a:r>
          </a:p>
          <a:p>
            <a:r>
              <a:rPr lang="fr-CH" dirty="0">
                <a:latin typeface="Arial Black" panose="020B0A04020102020204" pitchFamily="34" charset="0"/>
              </a:rPr>
              <a:t>Nous obtiendrons ainsi 8 groupes de 4 joueurs, soit les 32 joueurs qualifiés.</a:t>
            </a:r>
          </a:p>
        </p:txBody>
      </p:sp>
      <p:graphicFrame>
        <p:nvGraphicFramePr>
          <p:cNvPr id="5" name="Objet 4">
            <a:extLst>
              <a:ext uri="{FF2B5EF4-FFF2-40B4-BE49-F238E27FC236}">
                <a16:creationId xmlns:a16="http://schemas.microsoft.com/office/drawing/2014/main" id="{37DB9CCC-D1AD-D1E3-5905-03BD2A75EE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142816"/>
              </p:ext>
            </p:extLst>
          </p:nvPr>
        </p:nvGraphicFramePr>
        <p:xfrm>
          <a:off x="506365" y="1647357"/>
          <a:ext cx="990600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90696" imgH="1019104" progId="Excel.Sheet.12">
                  <p:embed/>
                </p:oleObj>
              </mc:Choice>
              <mc:Fallback>
                <p:oleObj name="Worksheet" r:id="rId2" imgW="990696" imgH="1019104" progId="Excel.Sheet.12">
                  <p:embed/>
                  <p:pic>
                    <p:nvPicPr>
                      <p:cNvPr id="5" name="Objet 4">
                        <a:extLst>
                          <a:ext uri="{FF2B5EF4-FFF2-40B4-BE49-F238E27FC236}">
                            <a16:creationId xmlns:a16="http://schemas.microsoft.com/office/drawing/2014/main" id="{37DB9CCC-D1AD-D1E3-5905-03BD2A75EE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06365" y="1647357"/>
                        <a:ext cx="990600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>
            <a:extLst>
              <a:ext uri="{FF2B5EF4-FFF2-40B4-BE49-F238E27FC236}">
                <a16:creationId xmlns:a16="http://schemas.microsoft.com/office/drawing/2014/main" id="{FEE5EA99-05DC-A1D2-2A08-DCCEA37BEF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9503971"/>
              </p:ext>
            </p:extLst>
          </p:nvPr>
        </p:nvGraphicFramePr>
        <p:xfrm>
          <a:off x="1653207" y="1889337"/>
          <a:ext cx="981075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981111" imgH="1019104" progId="Excel.Sheet.12">
                  <p:embed/>
                </p:oleObj>
              </mc:Choice>
              <mc:Fallback>
                <p:oleObj name="Worksheet" r:id="rId4" imgW="981111" imgH="1019104" progId="Excel.Sheet.12">
                  <p:embed/>
                  <p:pic>
                    <p:nvPicPr>
                      <p:cNvPr id="6" name="Objet 5">
                        <a:extLst>
                          <a:ext uri="{FF2B5EF4-FFF2-40B4-BE49-F238E27FC236}">
                            <a16:creationId xmlns:a16="http://schemas.microsoft.com/office/drawing/2014/main" id="{FEE5EA99-05DC-A1D2-2A08-DCCEA37BEF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53207" y="1889337"/>
                        <a:ext cx="981075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>
            <a:extLst>
              <a:ext uri="{FF2B5EF4-FFF2-40B4-BE49-F238E27FC236}">
                <a16:creationId xmlns:a16="http://schemas.microsoft.com/office/drawing/2014/main" id="{8FBE90E2-CA27-E92C-47A8-8F0FB71C64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9693368"/>
              </p:ext>
            </p:extLst>
          </p:nvPr>
        </p:nvGraphicFramePr>
        <p:xfrm>
          <a:off x="2790524" y="2156944"/>
          <a:ext cx="981075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981111" imgH="1019104" progId="Excel.Sheet.12">
                  <p:embed/>
                </p:oleObj>
              </mc:Choice>
              <mc:Fallback>
                <p:oleObj name="Worksheet" r:id="rId6" imgW="981111" imgH="1019104" progId="Excel.Sheet.12">
                  <p:embed/>
                  <p:pic>
                    <p:nvPicPr>
                      <p:cNvPr id="7" name="Objet 6">
                        <a:extLst>
                          <a:ext uri="{FF2B5EF4-FFF2-40B4-BE49-F238E27FC236}">
                            <a16:creationId xmlns:a16="http://schemas.microsoft.com/office/drawing/2014/main" id="{8FBE90E2-CA27-E92C-47A8-8F0FB71C64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790524" y="2156944"/>
                        <a:ext cx="981075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7C5FB816-081A-2055-FDA9-9E1C954EF4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5373803"/>
              </p:ext>
            </p:extLst>
          </p:nvPr>
        </p:nvGraphicFramePr>
        <p:xfrm>
          <a:off x="3948777" y="2409825"/>
          <a:ext cx="1019175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1019067" imgH="1019104" progId="Excel.Sheet.12">
                  <p:embed/>
                </p:oleObj>
              </mc:Choice>
              <mc:Fallback>
                <p:oleObj name="Worksheet" r:id="rId8" imgW="1019067" imgH="1019104" progId="Excel.Sheet.12">
                  <p:embed/>
                  <p:pic>
                    <p:nvPicPr>
                      <p:cNvPr id="8" name="Objet 7">
                        <a:extLst>
                          <a:ext uri="{FF2B5EF4-FFF2-40B4-BE49-F238E27FC236}">
                            <a16:creationId xmlns:a16="http://schemas.microsoft.com/office/drawing/2014/main" id="{7C5FB816-081A-2055-FDA9-9E1C954EF4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948777" y="2409825"/>
                        <a:ext cx="1019175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>
            <a:extLst>
              <a:ext uri="{FF2B5EF4-FFF2-40B4-BE49-F238E27FC236}">
                <a16:creationId xmlns:a16="http://schemas.microsoft.com/office/drawing/2014/main" id="{9B086B6A-889D-24BB-6688-7E100F3640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8740135"/>
              </p:ext>
            </p:extLst>
          </p:nvPr>
        </p:nvGraphicFramePr>
        <p:xfrm>
          <a:off x="5145130" y="2648414"/>
          <a:ext cx="990600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0" imgW="990696" imgH="1019104" progId="Excel.Sheet.12">
                  <p:embed/>
                </p:oleObj>
              </mc:Choice>
              <mc:Fallback>
                <p:oleObj name="Worksheet" r:id="rId10" imgW="990696" imgH="1019104" progId="Excel.Sheet.12">
                  <p:embed/>
                  <p:pic>
                    <p:nvPicPr>
                      <p:cNvPr id="9" name="Objet 8">
                        <a:extLst>
                          <a:ext uri="{FF2B5EF4-FFF2-40B4-BE49-F238E27FC236}">
                            <a16:creationId xmlns:a16="http://schemas.microsoft.com/office/drawing/2014/main" id="{9B086B6A-889D-24BB-6688-7E100F3640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145130" y="2648414"/>
                        <a:ext cx="990600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 9">
            <a:extLst>
              <a:ext uri="{FF2B5EF4-FFF2-40B4-BE49-F238E27FC236}">
                <a16:creationId xmlns:a16="http://schemas.microsoft.com/office/drawing/2014/main" id="{768E485E-F945-2FEC-5F9D-66E3AC93BA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4007833"/>
              </p:ext>
            </p:extLst>
          </p:nvPr>
        </p:nvGraphicFramePr>
        <p:xfrm>
          <a:off x="6312908" y="2908512"/>
          <a:ext cx="981075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2" imgW="981111" imgH="1019104" progId="Excel.Sheet.12">
                  <p:embed/>
                </p:oleObj>
              </mc:Choice>
              <mc:Fallback>
                <p:oleObj name="Worksheet" r:id="rId12" imgW="981111" imgH="1019104" progId="Excel.Sheet.12">
                  <p:embed/>
                  <p:pic>
                    <p:nvPicPr>
                      <p:cNvPr id="10" name="Objet 9">
                        <a:extLst>
                          <a:ext uri="{FF2B5EF4-FFF2-40B4-BE49-F238E27FC236}">
                            <a16:creationId xmlns:a16="http://schemas.microsoft.com/office/drawing/2014/main" id="{768E485E-F945-2FEC-5F9D-66E3AC93BA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312908" y="2908512"/>
                        <a:ext cx="981075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AA4EF44C-663D-B978-28B3-D5B585C332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1629229"/>
              </p:ext>
            </p:extLst>
          </p:nvPr>
        </p:nvGraphicFramePr>
        <p:xfrm>
          <a:off x="7471161" y="3174110"/>
          <a:ext cx="981075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4" imgW="981111" imgH="1019104" progId="Excel.Sheet.12">
                  <p:embed/>
                </p:oleObj>
              </mc:Choice>
              <mc:Fallback>
                <p:oleObj name="Worksheet" r:id="rId14" imgW="981111" imgH="1019104" progId="Excel.Sheet.12">
                  <p:embed/>
                  <p:pic>
                    <p:nvPicPr>
                      <p:cNvPr id="11" name="Objet 10">
                        <a:extLst>
                          <a:ext uri="{FF2B5EF4-FFF2-40B4-BE49-F238E27FC236}">
                            <a16:creationId xmlns:a16="http://schemas.microsoft.com/office/drawing/2014/main" id="{AA4EF44C-663D-B978-28B3-D5B585C332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471161" y="3174110"/>
                        <a:ext cx="981075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>
            <a:extLst>
              <a:ext uri="{FF2B5EF4-FFF2-40B4-BE49-F238E27FC236}">
                <a16:creationId xmlns:a16="http://schemas.microsoft.com/office/drawing/2014/main" id="{0337DF1F-3275-BACA-F4B7-F47235BABB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8056438"/>
              </p:ext>
            </p:extLst>
          </p:nvPr>
        </p:nvGraphicFramePr>
        <p:xfrm>
          <a:off x="8629414" y="3429043"/>
          <a:ext cx="1019175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6" imgW="1019067" imgH="1019104" progId="Excel.Sheet.12">
                  <p:embed/>
                </p:oleObj>
              </mc:Choice>
              <mc:Fallback>
                <p:oleObj name="Worksheet" r:id="rId16" imgW="1019067" imgH="1019104" progId="Excel.Sheet.12">
                  <p:embed/>
                  <p:pic>
                    <p:nvPicPr>
                      <p:cNvPr id="12" name="Objet 11">
                        <a:extLst>
                          <a:ext uri="{FF2B5EF4-FFF2-40B4-BE49-F238E27FC236}">
                            <a16:creationId xmlns:a16="http://schemas.microsoft.com/office/drawing/2014/main" id="{0337DF1F-3275-BACA-F4B7-F47235BABB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629414" y="3429043"/>
                        <a:ext cx="1019175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D579F973-4982-1CEE-5C72-74E77DB34440}"/>
              </a:ext>
            </a:extLst>
          </p:cNvPr>
          <p:cNvSpPr txBox="1"/>
          <p:nvPr/>
        </p:nvSpPr>
        <p:spPr>
          <a:xfrm>
            <a:off x="906012" y="3947486"/>
            <a:ext cx="20804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dirty="0">
                <a:solidFill>
                  <a:srgbClr val="FF0000"/>
                </a:solidFill>
                <a:latin typeface="Arial Black" panose="020B0A04020102020204" pitchFamily="34" charset="0"/>
              </a:rPr>
              <a:t>ATTENTION !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6E3E39F-A8A7-0305-1788-ABEA7CC5CA70}"/>
              </a:ext>
            </a:extLst>
          </p:cNvPr>
          <p:cNvSpPr txBox="1"/>
          <p:nvPr/>
        </p:nvSpPr>
        <p:spPr>
          <a:xfrm>
            <a:off x="506365" y="4706563"/>
            <a:ext cx="108355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Arial Black" panose="020B0A04020102020204" pitchFamily="34" charset="0"/>
              </a:rPr>
              <a:t>Deux joueurs d’une même équipe ne peuvent pas être placés dans le même groupe. </a:t>
            </a:r>
          </a:p>
          <a:p>
            <a:r>
              <a:rPr lang="fr-CH" dirty="0">
                <a:latin typeface="Arial Black" panose="020B0A04020102020204" pitchFamily="34" charset="0"/>
              </a:rPr>
              <a:t>Si cette situation se présente lors du tirage au sort, le joueur concerné sera automatiquement décalé dans le groupe suivant.</a:t>
            </a:r>
          </a:p>
        </p:txBody>
      </p:sp>
    </p:spTree>
    <p:extLst>
      <p:ext uri="{BB962C8B-B14F-4D97-AF65-F5344CB8AC3E}">
        <p14:creationId xmlns:p14="http://schemas.microsoft.com/office/powerpoint/2010/main" val="7281403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763E4FF0-EDC7-9F1B-136C-7BCA34562010}"/>
              </a:ext>
            </a:extLst>
          </p:cNvPr>
          <p:cNvSpPr txBox="1"/>
          <p:nvPr/>
        </p:nvSpPr>
        <p:spPr>
          <a:xfrm>
            <a:off x="813732" y="268448"/>
            <a:ext cx="79947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b="1" dirty="0">
                <a:latin typeface="Arial Black" panose="020B0A04020102020204" pitchFamily="34" charset="0"/>
              </a:rPr>
              <a:t>Règles des phases de groupes :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29DF743-33D2-D50B-17A1-A848AF76DA0B}"/>
              </a:ext>
            </a:extLst>
          </p:cNvPr>
          <p:cNvSpPr txBox="1"/>
          <p:nvPr/>
        </p:nvSpPr>
        <p:spPr>
          <a:xfrm>
            <a:off x="310393" y="780176"/>
            <a:ext cx="10561739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600" dirty="0">
                <a:latin typeface="Arial Black" panose="020B0A04020102020204" pitchFamily="34" charset="0"/>
              </a:rPr>
              <a:t>Dans chaque groupe, tous les joueurs s’affronteront une fois afin d’établir un classement final.</a:t>
            </a:r>
          </a:p>
          <a:p>
            <a:r>
              <a:rPr lang="fr-CH" sz="1600" dirty="0">
                <a:latin typeface="Arial Black" panose="020B0A04020102020204" pitchFamily="34" charset="0"/>
              </a:rPr>
              <a:t>A l’issue de cette phase, les 2 premiers de chaque groupe seront qualifiés pour la phase finale, soit 16 joueurs.</a:t>
            </a:r>
          </a:p>
          <a:p>
            <a:endParaRPr lang="fr-CH" sz="1600" dirty="0">
              <a:latin typeface="Arial Black" panose="020B0A04020102020204" pitchFamily="34" charset="0"/>
            </a:endParaRPr>
          </a:p>
          <a:p>
            <a:r>
              <a:rPr lang="fr-CH" sz="1600" dirty="0">
                <a:latin typeface="Arial Black" panose="020B0A04020102020204" pitchFamily="34" charset="0"/>
              </a:rPr>
              <a:t>Les matchs se jouent en Best of 3/501 </a:t>
            </a:r>
          </a:p>
          <a:p>
            <a:r>
              <a:rPr lang="fr-CH" sz="1600" dirty="0">
                <a:latin typeface="Arial Black" panose="020B0A04020102020204" pitchFamily="34" charset="0"/>
              </a:rPr>
              <a:t>Attribution des points :</a:t>
            </a:r>
          </a:p>
          <a:p>
            <a:endParaRPr lang="fr-CH" sz="1600" dirty="0"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CH" sz="1600" dirty="0">
                <a:latin typeface="Arial Black" panose="020B0A04020102020204" pitchFamily="34" charset="0"/>
              </a:rPr>
              <a:t> Victoire 2 – 0            3 points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CH" sz="1600" dirty="0">
                <a:latin typeface="Arial Black" panose="020B0A04020102020204" pitchFamily="34" charset="0"/>
              </a:rPr>
              <a:t> Victoire 2 – 1            2 points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CH" sz="1600" dirty="0">
                <a:latin typeface="Arial Black" panose="020B0A04020102020204" pitchFamily="34" charset="0"/>
              </a:rPr>
              <a:t> Défaite  1 – 2            1 point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CH" sz="1600" dirty="0">
                <a:latin typeface="Arial Black" panose="020B0A04020102020204" pitchFamily="34" charset="0"/>
              </a:rPr>
              <a:t> Défaite  0 – 2            0 point</a:t>
            </a:r>
          </a:p>
          <a:p>
            <a:endParaRPr lang="fr-CH" sz="1600" dirty="0">
              <a:latin typeface="Arial Black" panose="020B0A04020102020204" pitchFamily="34" charset="0"/>
            </a:endParaRPr>
          </a:p>
          <a:p>
            <a:r>
              <a:rPr lang="fr-CH" sz="1600" dirty="0">
                <a:latin typeface="Arial Black" panose="020B0A04020102020204" pitchFamily="34" charset="0"/>
              </a:rPr>
              <a:t>En cas d’égalité de points entre 2 joueurs à l’issue de la phase de groupe, la confrontation directe entre les joueurs concernés déterminera leur classement.</a:t>
            </a:r>
          </a:p>
          <a:p>
            <a:r>
              <a:rPr lang="fr-CH" sz="1600" dirty="0">
                <a:latin typeface="Arial Black" panose="020B0A04020102020204" pitchFamily="34" charset="0"/>
              </a:rPr>
              <a:t>Si toujours égalité : la différence de Legs, et nombre de Legs gagnés si besoin…</a:t>
            </a:r>
          </a:p>
          <a:p>
            <a:endParaRPr lang="fr-CH" sz="1600" dirty="0">
              <a:latin typeface="Arial Black" panose="020B0A04020102020204" pitchFamily="34" charset="0"/>
            </a:endParaRPr>
          </a:p>
          <a:p>
            <a:r>
              <a:rPr lang="fr-CH" sz="1600" dirty="0">
                <a:latin typeface="Arial Black" panose="020B0A04020102020204" pitchFamily="34" charset="0"/>
              </a:rPr>
              <a:t>Tout joueur absent le jour de son match, sans avoir prévenu au minimum 12 heures à l’avance, sera déclaré forfait !</a:t>
            </a:r>
          </a:p>
          <a:p>
            <a:r>
              <a:rPr lang="fr-CH" sz="1600" dirty="0">
                <a:latin typeface="Arial Black" panose="020B0A04020102020204" pitchFamily="34" charset="0"/>
              </a:rPr>
              <a:t>Ses adversaires bénéficieront alors d’une victoire par forfait et de 3 points.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CH" sz="1600" dirty="0">
              <a:latin typeface="Arial Black" panose="020B0A040201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CH" dirty="0"/>
          </a:p>
        </p:txBody>
      </p:sp>
      <p:sp>
        <p:nvSpPr>
          <p:cNvPr id="20" name="Flèche : droite à entaille 19">
            <a:extLst>
              <a:ext uri="{FF2B5EF4-FFF2-40B4-BE49-F238E27FC236}">
                <a16:creationId xmlns:a16="http://schemas.microsoft.com/office/drawing/2014/main" id="{0D2DE506-7D95-7B4D-7B1B-F26D5F1000F2}"/>
              </a:ext>
            </a:extLst>
          </p:cNvPr>
          <p:cNvSpPr/>
          <p:nvPr/>
        </p:nvSpPr>
        <p:spPr>
          <a:xfrm>
            <a:off x="2371985" y="3019385"/>
            <a:ext cx="574647" cy="245615"/>
          </a:xfrm>
          <a:prstGeom prst="notched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2" name="Flèche : droite à entaille 21">
            <a:extLst>
              <a:ext uri="{FF2B5EF4-FFF2-40B4-BE49-F238E27FC236}">
                <a16:creationId xmlns:a16="http://schemas.microsoft.com/office/drawing/2014/main" id="{D3FC9A35-80C4-3F44-E882-12CD6CC563FA}"/>
              </a:ext>
            </a:extLst>
          </p:cNvPr>
          <p:cNvSpPr/>
          <p:nvPr/>
        </p:nvSpPr>
        <p:spPr>
          <a:xfrm>
            <a:off x="2371985" y="2773770"/>
            <a:ext cx="574647" cy="245615"/>
          </a:xfrm>
          <a:prstGeom prst="notched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4" name="Flèche : droite à entaille 23">
            <a:extLst>
              <a:ext uri="{FF2B5EF4-FFF2-40B4-BE49-F238E27FC236}">
                <a16:creationId xmlns:a16="http://schemas.microsoft.com/office/drawing/2014/main" id="{99E8E135-E59B-41FC-714F-0C670BA53B17}"/>
              </a:ext>
            </a:extLst>
          </p:cNvPr>
          <p:cNvSpPr/>
          <p:nvPr/>
        </p:nvSpPr>
        <p:spPr>
          <a:xfrm>
            <a:off x="2371984" y="3265000"/>
            <a:ext cx="574647" cy="245615"/>
          </a:xfrm>
          <a:prstGeom prst="notched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26" name="Flèche : droite à entaille 25">
            <a:extLst>
              <a:ext uri="{FF2B5EF4-FFF2-40B4-BE49-F238E27FC236}">
                <a16:creationId xmlns:a16="http://schemas.microsoft.com/office/drawing/2014/main" id="{BE63CF12-F87F-CC71-0BB7-6C2DE0AFE06A}"/>
              </a:ext>
            </a:extLst>
          </p:cNvPr>
          <p:cNvSpPr/>
          <p:nvPr/>
        </p:nvSpPr>
        <p:spPr>
          <a:xfrm>
            <a:off x="2371984" y="3525406"/>
            <a:ext cx="574647" cy="245615"/>
          </a:xfrm>
          <a:prstGeom prst="notched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187415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4CE8A-59E8-B83D-16B8-DF62367F40CA}"/>
              </a:ext>
            </a:extLst>
          </p:cNvPr>
          <p:cNvSpPr txBox="1"/>
          <p:nvPr/>
        </p:nvSpPr>
        <p:spPr>
          <a:xfrm>
            <a:off x="327172" y="100668"/>
            <a:ext cx="10846964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dirty="0">
                <a:latin typeface="Arial Black" panose="020B0A04020102020204" pitchFamily="34" charset="0"/>
              </a:rPr>
              <a:t>ORGANISATION DE LA PHASE DE GROUPES</a:t>
            </a:r>
          </a:p>
          <a:p>
            <a:endParaRPr lang="fr-CH" dirty="0">
              <a:latin typeface="Arial Black" panose="020B0A04020102020204" pitchFamily="34" charset="0"/>
            </a:endParaRPr>
          </a:p>
          <a:p>
            <a:r>
              <a:rPr lang="fr-CH" sz="1600" dirty="0">
                <a:latin typeface="Arial Black" panose="020B0A04020102020204" pitchFamily="34" charset="0"/>
              </a:rPr>
              <a:t>Les lieux accueillant la phase de groupes, prévue le mardi 11 mai, ne sont pas encore définis. Ils seront communiqués ultérieurement aux joueurs qualifiés.</a:t>
            </a:r>
          </a:p>
          <a:p>
            <a:endParaRPr lang="fr-CH" dirty="0">
              <a:latin typeface="Arial Black" panose="020B0A04020102020204" pitchFamily="34" charset="0"/>
            </a:endParaRPr>
          </a:p>
          <a:p>
            <a:r>
              <a:rPr lang="fr-CH" dirty="0">
                <a:latin typeface="Arial Black" panose="020B0A04020102020204" pitchFamily="34" charset="0"/>
              </a:rPr>
              <a:t>HORAIRES</a:t>
            </a:r>
          </a:p>
          <a:p>
            <a:endParaRPr lang="fr-CH" dirty="0">
              <a:latin typeface="Arial Black" panose="020B0A04020102020204" pitchFamily="34" charset="0"/>
            </a:endParaRPr>
          </a:p>
          <a:p>
            <a:r>
              <a:rPr lang="fr-CH" sz="1600" dirty="0">
                <a:latin typeface="Arial Black" panose="020B0A04020102020204" pitchFamily="34" charset="0"/>
              </a:rPr>
              <a:t>Les matchs débuteront à 20h00.</a:t>
            </a:r>
          </a:p>
          <a:p>
            <a:r>
              <a:rPr lang="fr-CH" sz="1600" dirty="0">
                <a:latin typeface="Arial Black" panose="020B0A04020102020204" pitchFamily="34" charset="0"/>
              </a:rPr>
              <a:t>Chaque joueur devra se présenter minimum 30 minutes avant le début des rencontres, afin de permettre le contrôle des présences et la bonne organisation de la soirée.</a:t>
            </a:r>
          </a:p>
          <a:p>
            <a:r>
              <a:rPr lang="fr-CH" sz="1600" dirty="0">
                <a:latin typeface="Arial Black" panose="020B0A04020102020204" pitchFamily="34" charset="0"/>
              </a:rPr>
              <a:t>Sur chaque lieu, un membre du comité sera présent et assurera le rôle d’arbitre principal.</a:t>
            </a:r>
          </a:p>
          <a:p>
            <a:endParaRPr lang="fr-CH" dirty="0">
              <a:latin typeface="Arial Black" panose="020B0A04020102020204" pitchFamily="34" charset="0"/>
            </a:endParaRPr>
          </a:p>
          <a:p>
            <a:r>
              <a:rPr lang="fr-CH" dirty="0">
                <a:latin typeface="Arial Black" panose="020B0A04020102020204" pitchFamily="34" charset="0"/>
              </a:rPr>
              <a:t>RÉPARTITION DES GROUPES</a:t>
            </a:r>
          </a:p>
          <a:p>
            <a:endParaRPr lang="fr-CH" dirty="0">
              <a:latin typeface="Arial Black" panose="020B0A04020102020204" pitchFamily="34" charset="0"/>
            </a:endParaRPr>
          </a:p>
          <a:p>
            <a:r>
              <a:rPr lang="fr-CH" sz="1600" dirty="0">
                <a:latin typeface="Arial Black" panose="020B0A04020102020204" pitchFamily="34" charset="0"/>
              </a:rPr>
              <a:t>Dans la mesure du possible, chaque lieu accueillera :</a:t>
            </a:r>
          </a:p>
          <a:p>
            <a:endParaRPr lang="fr-CH" sz="1600" dirty="0">
              <a:latin typeface="Arial Black" panose="020B0A040201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>
                <a:latin typeface="Arial Black" panose="020B0A04020102020204" pitchFamily="34" charset="0"/>
              </a:rPr>
              <a:t> 2 groupes de 4 joueurs, soit 8 joueurs.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1600" dirty="0">
                <a:latin typeface="Arial Black" panose="020B0A04020102020204" pitchFamily="34" charset="0"/>
              </a:rPr>
              <a:t> 2 cibles si possible à disposition.</a:t>
            </a:r>
          </a:p>
          <a:p>
            <a:endParaRPr lang="fr-CH" sz="1600" dirty="0">
              <a:latin typeface="Arial Black" panose="020B0A04020102020204" pitchFamily="34" charset="0"/>
            </a:endParaRPr>
          </a:p>
          <a:p>
            <a:r>
              <a:rPr lang="fr-CH" sz="1600" dirty="0">
                <a:latin typeface="Arial Black" panose="020B0A04020102020204" pitchFamily="34" charset="0"/>
              </a:rPr>
              <a:t>Cette organisation permettra aux deux groupes de jouer simultanément et d’assurer un déroulement fluide des rencontres.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CH" sz="1600" dirty="0">
              <a:latin typeface="Arial Black" panose="020B0A04020102020204" pitchFamily="34" charset="0"/>
            </a:endParaRPr>
          </a:p>
          <a:p>
            <a:endParaRPr lang="fr-CH" dirty="0"/>
          </a:p>
          <a:p>
            <a:endParaRPr lang="fr-CH" dirty="0"/>
          </a:p>
          <a:p>
            <a:endParaRPr lang="fr-CH" dirty="0"/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499594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531EEB9-FBBC-7DC8-C019-0C5AD3654029}"/>
              </a:ext>
            </a:extLst>
          </p:cNvPr>
          <p:cNvSpPr txBox="1"/>
          <p:nvPr/>
        </p:nvSpPr>
        <p:spPr>
          <a:xfrm>
            <a:off x="234892" y="134224"/>
            <a:ext cx="1155164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800" dirty="0">
                <a:latin typeface="Arial Black" panose="020B0A04020102020204" pitchFamily="34" charset="0"/>
              </a:rPr>
              <a:t>ORGANISATION DE LA PHASE </a:t>
            </a:r>
            <a:r>
              <a:rPr lang="fr-CH" dirty="0">
                <a:latin typeface="Arial Black" panose="020B0A04020102020204" pitchFamily="34" charset="0"/>
              </a:rPr>
              <a:t>FINALE – ÉLIMINATION DIRECTE</a:t>
            </a:r>
          </a:p>
          <a:p>
            <a:endParaRPr lang="fr-CH" sz="1800" dirty="0">
              <a:latin typeface="Arial Black" panose="020B0A04020102020204" pitchFamily="34" charset="0"/>
            </a:endParaRPr>
          </a:p>
          <a:p>
            <a:r>
              <a:rPr lang="fr-CH" dirty="0">
                <a:latin typeface="Arial Black" panose="020B0A04020102020204" pitchFamily="34" charset="0"/>
              </a:rPr>
              <a:t>Une fois la phase de groupes terminée, les 16 joueurs qualifiés accèderont à la phase finale à élimination directe.</a:t>
            </a:r>
          </a:p>
          <a:p>
            <a:endParaRPr lang="fr-CH" dirty="0">
              <a:latin typeface="Arial Black" panose="020B0A04020102020204" pitchFamily="34" charset="0"/>
            </a:endParaRPr>
          </a:p>
          <a:p>
            <a:r>
              <a:rPr lang="fr-CH" dirty="0">
                <a:latin typeface="Arial Black" panose="020B0A04020102020204" pitchFamily="34" charset="0"/>
              </a:rPr>
              <a:t>Normalement, 2 joueurs issus du même groupe ne pourront pas se rencontrer dès les 1/8èmes de Finale.</a:t>
            </a:r>
          </a:p>
          <a:p>
            <a:endParaRPr lang="fr-CH" dirty="0">
              <a:latin typeface="Arial Black" panose="020B0A04020102020204" pitchFamily="34" charset="0"/>
            </a:endParaRPr>
          </a:p>
          <a:p>
            <a:endParaRPr lang="fr-CH" dirty="0">
              <a:latin typeface="Arial Black" panose="020B0A04020102020204" pitchFamily="34" charset="0"/>
            </a:endParaRPr>
          </a:p>
          <a:p>
            <a:r>
              <a:rPr lang="fr-CH" dirty="0">
                <a:solidFill>
                  <a:srgbClr val="FF0000"/>
                </a:solidFill>
                <a:latin typeface="Arial Black" panose="020B0A04020102020204" pitchFamily="34" charset="0"/>
              </a:rPr>
              <a:t>			MARDI 18 MAI 2027 </a:t>
            </a:r>
            <a:r>
              <a:rPr lang="fr-CH" dirty="0">
                <a:latin typeface="Arial Black" panose="020B0A04020102020204" pitchFamily="34" charset="0"/>
              </a:rPr>
              <a:t>, lieu encore à définir</a:t>
            </a:r>
          </a:p>
          <a:p>
            <a:r>
              <a:rPr lang="fr-CH" dirty="0">
                <a:latin typeface="Arial Black" panose="020B0A04020102020204" pitchFamily="34" charset="0"/>
              </a:rPr>
              <a:t>				Début des matchs : </a:t>
            </a:r>
            <a:r>
              <a:rPr lang="fr-CH" dirty="0">
                <a:solidFill>
                  <a:srgbClr val="FF0000"/>
                </a:solidFill>
                <a:latin typeface="Arial Black" panose="020B0A04020102020204" pitchFamily="34" charset="0"/>
              </a:rPr>
              <a:t>19h30</a:t>
            </a:r>
          </a:p>
          <a:p>
            <a:endParaRPr lang="fr-CH" dirty="0">
              <a:latin typeface="Arial Black" panose="020B0A04020102020204" pitchFamily="34" charset="0"/>
            </a:endParaRPr>
          </a:p>
          <a:p>
            <a:endParaRPr lang="fr-CH" dirty="0">
              <a:latin typeface="Arial Black" panose="020B0A04020102020204" pitchFamily="34" charset="0"/>
            </a:endParaRPr>
          </a:p>
          <a:p>
            <a:r>
              <a:rPr lang="fr-CH" u="sng" dirty="0">
                <a:latin typeface="Arial Black" panose="020B0A04020102020204" pitchFamily="34" charset="0"/>
              </a:rPr>
              <a:t>FORMAT DES RENCONTRES</a:t>
            </a:r>
          </a:p>
          <a:p>
            <a:endParaRPr lang="fr-CH" dirty="0">
              <a:latin typeface="Arial Black" panose="020B0A04020102020204" pitchFamily="34" charset="0"/>
            </a:endParaRPr>
          </a:p>
          <a:p>
            <a:r>
              <a:rPr lang="fr-CH" dirty="0">
                <a:latin typeface="Arial Black" panose="020B0A04020102020204" pitchFamily="34" charset="0"/>
              </a:rPr>
              <a:t>1/8èmes de Finale et 1/4 de Finale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CH" dirty="0">
                <a:solidFill>
                  <a:srgbClr val="FF0000"/>
                </a:solidFill>
                <a:latin typeface="Arial Black" panose="020B0A04020102020204" pitchFamily="34" charset="0"/>
              </a:rPr>
              <a:t>Best of 5/501</a:t>
            </a:r>
            <a:r>
              <a:rPr lang="fr-CH" dirty="0">
                <a:latin typeface="Arial Black" panose="020B0A04020102020204" pitchFamily="34" charset="0"/>
              </a:rPr>
              <a:t>	 </a:t>
            </a:r>
          </a:p>
          <a:p>
            <a:r>
              <a:rPr lang="fr-CH" dirty="0">
                <a:latin typeface="Arial Black" panose="020B0A04020102020204" pitchFamily="34" charset="0"/>
              </a:rPr>
              <a:t>1/2 Finales et match de la 3</a:t>
            </a:r>
            <a:r>
              <a:rPr lang="fr-CH" baseline="30000" dirty="0">
                <a:latin typeface="Arial Black" panose="020B0A04020102020204" pitchFamily="34" charset="0"/>
              </a:rPr>
              <a:t>ème</a:t>
            </a:r>
            <a:r>
              <a:rPr lang="fr-CH" dirty="0">
                <a:latin typeface="Arial Black" panose="020B0A04020102020204" pitchFamily="34" charset="0"/>
              </a:rPr>
              <a:t> place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CH" dirty="0">
                <a:solidFill>
                  <a:srgbClr val="FF0000"/>
                </a:solidFill>
                <a:latin typeface="Arial Black" panose="020B0A04020102020204" pitchFamily="34" charset="0"/>
              </a:rPr>
              <a:t>Best of 7/501</a:t>
            </a:r>
          </a:p>
          <a:p>
            <a:r>
              <a:rPr lang="fr-CH" dirty="0">
                <a:latin typeface="Arial Black" panose="020B0A04020102020204" pitchFamily="34" charset="0"/>
              </a:rPr>
              <a:t>Grande Finale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CH" dirty="0">
                <a:solidFill>
                  <a:srgbClr val="FF0000"/>
                </a:solidFill>
                <a:latin typeface="Arial Black" panose="020B0A04020102020204" pitchFamily="34" charset="0"/>
              </a:rPr>
              <a:t>Best of 9/501</a:t>
            </a:r>
          </a:p>
          <a:p>
            <a:endParaRPr lang="fr-CH" dirty="0">
              <a:latin typeface="Arial Black" panose="020B0A04020102020204" pitchFamily="34" charset="0"/>
            </a:endParaRPr>
          </a:p>
          <a:p>
            <a:r>
              <a:rPr lang="fr-CH" dirty="0">
                <a:latin typeface="Arial Black" panose="020B0A04020102020204" pitchFamily="34" charset="0"/>
              </a:rPr>
              <a:t>	Le tableau final, sous forme d’arbre à élimination directe, sera dévoilé le jour J.</a:t>
            </a:r>
          </a:p>
          <a:p>
            <a:endParaRPr lang="fr-CH" sz="18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417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DB07903-47EA-EF9B-CED4-5D561169603E}"/>
              </a:ext>
            </a:extLst>
          </p:cNvPr>
          <p:cNvSpPr txBox="1"/>
          <p:nvPr/>
        </p:nvSpPr>
        <p:spPr>
          <a:xfrm>
            <a:off x="2910980" y="1115736"/>
            <a:ext cx="6467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/>
              <a:t>         </a:t>
            </a:r>
            <a:r>
              <a:rPr lang="de-CH" sz="2400" b="1" dirty="0">
                <a:latin typeface="Arial Black" panose="020B0A04020102020204" pitchFamily="34" charset="0"/>
              </a:rPr>
              <a:t>Et le CHAMPION de la Darts           </a:t>
            </a:r>
            <a:r>
              <a:rPr lang="de-CH" sz="2400" b="1" dirty="0" err="1">
                <a:latin typeface="Arial Black" panose="020B0A04020102020204" pitchFamily="34" charset="0"/>
              </a:rPr>
              <a:t>Champion’s</a:t>
            </a:r>
            <a:r>
              <a:rPr lang="de-CH" sz="2400" b="1" dirty="0">
                <a:latin typeface="Arial Black" panose="020B0A04020102020204" pitchFamily="34" charset="0"/>
              </a:rPr>
              <a:t> League 2026/27 est …</a:t>
            </a:r>
            <a:endParaRPr lang="fr-CH" sz="2400" b="1" dirty="0">
              <a:latin typeface="Arial Black" panose="020B0A040201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2A24679-027D-0D23-E67F-FBCF350E8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406" y="2174375"/>
            <a:ext cx="4981327" cy="237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81550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1140</Words>
  <Application>Microsoft Office PowerPoint</Application>
  <PresentationFormat>Grand écran</PresentationFormat>
  <Paragraphs>257</Paragraphs>
  <Slides>10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Calibri</vt:lpstr>
      <vt:lpstr>Calibri Light</vt:lpstr>
      <vt:lpstr>Wingdings</vt:lpstr>
      <vt:lpstr>Thème Office</vt:lpstr>
      <vt:lpstr>Worksheet</vt:lpstr>
      <vt:lpstr>DARTS  CHAMPION’S LEAGUE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CHAMPION’S LEAGUE</dc:title>
  <dc:creator>Fred Grivot</dc:creator>
  <cp:lastModifiedBy>Caro K</cp:lastModifiedBy>
  <cp:revision>55</cp:revision>
  <cp:lastPrinted>2024-08-17T13:30:50Z</cp:lastPrinted>
  <dcterms:created xsi:type="dcterms:W3CDTF">2023-06-13T15:51:26Z</dcterms:created>
  <dcterms:modified xsi:type="dcterms:W3CDTF">2026-10-26T10:37:35Z</dcterms:modified>
</cp:coreProperties>
</file>